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9" r:id="rId1"/>
    <p:sldMasterId id="2147485205" r:id="rId2"/>
    <p:sldMasterId id="2147485222" r:id="rId3"/>
  </p:sldMasterIdLst>
  <p:notesMasterIdLst>
    <p:notesMasterId r:id="rId42"/>
  </p:notesMasterIdLst>
  <p:sldIdLst>
    <p:sldId id="433" r:id="rId4"/>
    <p:sldId id="300" r:id="rId5"/>
    <p:sldId id="423" r:id="rId6"/>
    <p:sldId id="324" r:id="rId7"/>
    <p:sldId id="436" r:id="rId8"/>
    <p:sldId id="409" r:id="rId9"/>
    <p:sldId id="417" r:id="rId10"/>
    <p:sldId id="316" r:id="rId11"/>
    <p:sldId id="445" r:id="rId12"/>
    <p:sldId id="418" r:id="rId13"/>
    <p:sldId id="419" r:id="rId14"/>
    <p:sldId id="442" r:id="rId15"/>
    <p:sldId id="400" r:id="rId16"/>
    <p:sldId id="428" r:id="rId17"/>
    <p:sldId id="443" r:id="rId18"/>
    <p:sldId id="439" r:id="rId19"/>
    <p:sldId id="413" r:id="rId20"/>
    <p:sldId id="383" r:id="rId21"/>
    <p:sldId id="385" r:id="rId22"/>
    <p:sldId id="386" r:id="rId23"/>
    <p:sldId id="384" r:id="rId24"/>
    <p:sldId id="446" r:id="rId25"/>
    <p:sldId id="404" r:id="rId26"/>
    <p:sldId id="390" r:id="rId27"/>
    <p:sldId id="447" r:id="rId28"/>
    <p:sldId id="412" r:id="rId29"/>
    <p:sldId id="388" r:id="rId30"/>
    <p:sldId id="405" r:id="rId31"/>
    <p:sldId id="395" r:id="rId32"/>
    <p:sldId id="451" r:id="rId33"/>
    <p:sldId id="365" r:id="rId34"/>
    <p:sldId id="452" r:id="rId35"/>
    <p:sldId id="454" r:id="rId36"/>
    <p:sldId id="453" r:id="rId37"/>
    <p:sldId id="456" r:id="rId38"/>
    <p:sldId id="457" r:id="rId39"/>
    <p:sldId id="458" r:id="rId40"/>
    <p:sldId id="403" r:id="rId41"/>
  </p:sldIdLst>
  <p:sldSz cx="9144000" cy="6858000" type="screen4x3"/>
  <p:notesSz cx="6808788" cy="99409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E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37" autoAdjust="0"/>
    <p:restoredTop sz="94979" autoAdjust="0"/>
  </p:normalViewPr>
  <p:slideViewPr>
    <p:cSldViewPr>
      <p:cViewPr varScale="1">
        <p:scale>
          <a:sx n="110" d="100"/>
          <a:sy n="110" d="100"/>
        </p:scale>
        <p:origin x="101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8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9.xml"/><Relationship Id="rId1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0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solidFill>
              <a:srgbClr val="4472C4"/>
            </a:solidFill>
            <a:ln w="25317">
              <a:noFill/>
            </a:ln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66</c:v>
                </c:pt>
                <c:pt idx="1">
                  <c:v>68</c:v>
                </c:pt>
                <c:pt idx="2">
                  <c:v>85</c:v>
                </c:pt>
                <c:pt idx="3">
                  <c:v>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224-DC46-A98F-4BA968345DF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solidFill>
              <a:srgbClr val="ED7D31"/>
            </a:solidFill>
            <a:ln w="25317">
              <a:noFill/>
            </a:ln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12</c:v>
                </c:pt>
                <c:pt idx="1">
                  <c:v>9</c:v>
                </c:pt>
                <c:pt idx="2">
                  <c:v>11</c:v>
                </c:pt>
                <c:pt idx="3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224-DC46-A98F-4BA968345DF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solidFill>
              <a:srgbClr val="A5A5A5"/>
            </a:solidFill>
            <a:ln w="25317">
              <a:noFill/>
            </a:ln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22</c:v>
                </c:pt>
                <c:pt idx="1">
                  <c:v>23</c:v>
                </c:pt>
                <c:pt idx="2">
                  <c:v>4</c:v>
                </c:pt>
                <c:pt idx="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224-DC46-A98F-4BA968345D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shape val="cylinder"/>
        <c:axId val="576715840"/>
        <c:axId val="248602816"/>
        <c:axId val="0"/>
      </c:bar3DChart>
      <c:catAx>
        <c:axId val="576715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099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143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248602816"/>
        <c:crosses val="autoZero"/>
        <c:auto val="1"/>
        <c:lblAlgn val="ctr"/>
        <c:lblOffset val="100"/>
        <c:noMultiLvlLbl val="0"/>
      </c:catAx>
      <c:valAx>
        <c:axId val="248602816"/>
        <c:scaling>
          <c:orientation val="minMax"/>
          <c:max val="100"/>
        </c:scaling>
        <c:delete val="0"/>
        <c:axPos val="l"/>
        <c:majorGridlines>
          <c:spPr>
            <a:ln w="9099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29">
            <a:noFill/>
          </a:ln>
        </c:spPr>
        <c:txPr>
          <a:bodyPr rot="0" vert="horz"/>
          <a:lstStyle/>
          <a:p>
            <a:pPr>
              <a:defRPr sz="1143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576715840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noFill/>
        <a:ln w="2535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73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892450758195285"/>
          <c:y val="0"/>
        </c:manualLayout>
      </c:layout>
      <c:overlay val="0"/>
      <c:spPr>
        <a:noFill/>
        <a:ln w="24354">
          <a:noFill/>
        </a:ln>
      </c:spPr>
      <c:txPr>
        <a:bodyPr/>
        <a:lstStyle/>
        <a:p>
          <a:pPr>
            <a:defRPr sz="1529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420309780394771"/>
          <c:y val="8.3550075123928036E-2"/>
          <c:w val="0.68002545171748607"/>
          <c:h val="0.718833013966555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Лист2!$A$5</c:f>
              <c:strCache>
                <c:ptCount val="1"/>
                <c:pt idx="0">
                  <c:v>НДФЛ, тыс. руб</c:v>
                </c:pt>
              </c:strCache>
            </c:strRef>
          </c:tx>
          <c:spPr>
            <a:gradFill rotWithShape="1">
              <a:gsLst>
                <a:gs pos="100000">
                  <a:srgbClr val="FFFF00"/>
                </a:gs>
                <a:gs pos="10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Лист2!$B$4:$E$4</c:f>
              <c:strCache>
                <c:ptCount val="4"/>
                <c:pt idx="0">
                  <c:v>2025
(оценка)</c:v>
                </c:pt>
                <c:pt idx="1">
                  <c:v>2026
(прогноз)</c:v>
                </c:pt>
                <c:pt idx="2">
                  <c:v>2027
(прогноз)</c:v>
                </c:pt>
                <c:pt idx="3">
                  <c:v>2028
(прогноз)</c:v>
                </c:pt>
              </c:strCache>
            </c:strRef>
          </c:cat>
          <c:val>
            <c:numRef>
              <c:f>Лист2!$B$5:$E$5</c:f>
              <c:numCache>
                <c:formatCode>#,##0.00</c:formatCode>
                <c:ptCount val="4"/>
                <c:pt idx="0">
                  <c:v>164939.20000000001</c:v>
                </c:pt>
                <c:pt idx="1">
                  <c:v>183798.39999999999</c:v>
                </c:pt>
                <c:pt idx="2">
                  <c:v>195745.3</c:v>
                </c:pt>
                <c:pt idx="3">
                  <c:v>204553.9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578-6A4D-9981-35D61E08E2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5088552"/>
        <c:axId val="576936512"/>
      </c:barChart>
      <c:catAx>
        <c:axId val="575088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151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865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576936512"/>
        <c:crosses val="autoZero"/>
        <c:auto val="1"/>
        <c:lblAlgn val="ctr"/>
        <c:lblOffset val="100"/>
        <c:noMultiLvlLbl val="0"/>
      </c:catAx>
      <c:valAx>
        <c:axId val="576936512"/>
        <c:scaling>
          <c:orientation val="minMax"/>
        </c:scaling>
        <c:delete val="0"/>
        <c:axPos val="l"/>
        <c:majorGridlines>
          <c:spPr>
            <a:ln w="9114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ln w="9133">
            <a:noFill/>
          </a:ln>
        </c:spPr>
        <c:txPr>
          <a:bodyPr rot="0" vert="horz"/>
          <a:lstStyle/>
          <a:p>
            <a:pPr>
              <a:defRPr sz="865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5750885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114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/>
          <a:lstStyle/>
          <a:p>
            <a:pPr rtl="0">
              <a:defRPr sz="865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</c:dTable>
      <c:spPr>
        <a:noFill/>
        <a:ln w="2538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59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0329729729729729"/>
          <c:y val="4.1504601081491319E-3"/>
        </c:manualLayout>
      </c:layout>
      <c:overlay val="0"/>
      <c:spPr>
        <a:noFill/>
        <a:ln w="24278">
          <a:noFill/>
        </a:ln>
      </c:spPr>
      <c:txPr>
        <a:bodyPr/>
        <a:lstStyle/>
        <a:p>
          <a:pPr>
            <a:defRPr sz="1526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36196611141622687"/>
          <c:y val="8.5649695741499512E-2"/>
          <c:w val="0.61321881424526548"/>
          <c:h val="0.71883301396655575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Лист2!$A$6</c:f>
              <c:strCache>
                <c:ptCount val="1"/>
                <c:pt idx="0">
                  <c:v>Чиленность работников организаций, чел.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Лист2!$B$4:$E$4</c:f>
              <c:strCache>
                <c:ptCount val="4"/>
                <c:pt idx="0">
                  <c:v>2025
(оценка)</c:v>
                </c:pt>
                <c:pt idx="1">
                  <c:v>2026
(прогноз)</c:v>
                </c:pt>
                <c:pt idx="2">
                  <c:v>2027
(прогноз)</c:v>
                </c:pt>
                <c:pt idx="3">
                  <c:v>2028
(прогноз)</c:v>
                </c:pt>
              </c:strCache>
            </c:strRef>
          </c:cat>
          <c:val>
            <c:numRef>
              <c:f>Лист2!$B$6:$E$6</c:f>
              <c:numCache>
                <c:formatCode>#,##0</c:formatCode>
                <c:ptCount val="4"/>
                <c:pt idx="0">
                  <c:v>5302</c:v>
                </c:pt>
                <c:pt idx="1">
                  <c:v>5302</c:v>
                </c:pt>
                <c:pt idx="2">
                  <c:v>5302</c:v>
                </c:pt>
                <c:pt idx="3">
                  <c:v>5302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A0A-264A-82C4-CF1A34F441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5607752"/>
        <c:axId val="575602656"/>
      </c:barChart>
      <c:catAx>
        <c:axId val="575607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119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863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575602656"/>
        <c:crosses val="autoZero"/>
        <c:auto val="1"/>
        <c:lblAlgn val="ctr"/>
        <c:lblOffset val="100"/>
        <c:noMultiLvlLbl val="0"/>
      </c:catAx>
      <c:valAx>
        <c:axId val="575602656"/>
        <c:scaling>
          <c:orientation val="minMax"/>
        </c:scaling>
        <c:delete val="0"/>
        <c:axPos val="l"/>
        <c:majorGridlines>
          <c:spPr>
            <a:ln w="9089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ln w="9104">
            <a:noFill/>
          </a:ln>
        </c:spPr>
        <c:txPr>
          <a:bodyPr rot="0" vert="horz"/>
          <a:lstStyle/>
          <a:p>
            <a:pPr>
              <a:defRPr sz="863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5756077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089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/>
          <a:lstStyle/>
          <a:p>
            <a:pPr rtl="0">
              <a:defRPr sz="863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</c:dTable>
      <c:spPr>
        <a:noFill/>
        <a:ln w="2532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57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15"/>
      <c:rotY val="20"/>
      <c:depthPercent val="100"/>
      <c:rAngAx val="0"/>
    </c:view3D>
    <c:floor>
      <c:thickness val="0"/>
    </c:floor>
    <c:sideWall>
      <c:thickness val="0"/>
      <c:spPr>
        <a:noFill/>
        <a:ln w="24360">
          <a:noFill/>
        </a:ln>
      </c:spPr>
    </c:sideWall>
    <c:backWall>
      <c:thickness val="0"/>
      <c:spPr>
        <a:noFill/>
        <a:ln w="24360">
          <a:noFill/>
        </a:ln>
      </c:spPr>
    </c:backWall>
    <c:plotArea>
      <c:layout>
        <c:manualLayout>
          <c:layoutTarget val="inner"/>
          <c:xMode val="edge"/>
          <c:yMode val="edge"/>
          <c:x val="3.4800054895861116E-4"/>
          <c:y val="2.8205128205128206E-2"/>
          <c:w val="0.99965199945104144"/>
          <c:h val="0.64022249141934184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Уровень среднемесячной заработной платы</c:v>
                </c:pt>
              </c:strCache>
            </c:strRef>
          </c:tx>
          <c:invertIfNegative val="0"/>
          <c:dLbls>
            <c:spPr>
              <a:noFill/>
              <a:ln w="2234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82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(отчет)</c:v>
                </c:pt>
                <c:pt idx="1">
                  <c:v>2025 (оценка)</c:v>
                </c:pt>
                <c:pt idx="2">
                  <c:v>2026 (прогноз)</c:v>
                </c:pt>
                <c:pt idx="3">
                  <c:v>2027 (прогноз)</c:v>
                </c:pt>
                <c:pt idx="4">
                  <c:v>2028 (прогноз)</c:v>
                </c:pt>
              </c:strCache>
            </c:strRef>
          </c:cat>
          <c:val>
            <c:numRef>
              <c:f>Лист1!$B$2:$B$6</c:f>
              <c:numCache>
                <c:formatCode>#,##0.00</c:formatCode>
                <c:ptCount val="5"/>
                <c:pt idx="0">
                  <c:v>190041.26</c:v>
                </c:pt>
                <c:pt idx="1">
                  <c:v>199944.67</c:v>
                </c:pt>
                <c:pt idx="2">
                  <c:v>209800.21</c:v>
                </c:pt>
                <c:pt idx="3">
                  <c:v>219973.77</c:v>
                </c:pt>
                <c:pt idx="4">
                  <c:v>230107.4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6B3-D445-9DF3-EDB485992C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box"/>
        <c:axId val="575604224"/>
        <c:axId val="575606576"/>
        <c:axId val="0"/>
      </c:bar3DChart>
      <c:catAx>
        <c:axId val="575604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582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575606576"/>
        <c:crosses val="autoZero"/>
        <c:auto val="1"/>
        <c:lblAlgn val="ctr"/>
        <c:lblOffset val="100"/>
        <c:noMultiLvlLbl val="0"/>
      </c:catAx>
      <c:valAx>
        <c:axId val="575606576"/>
        <c:scaling>
          <c:orientation val="minMax"/>
        </c:scaling>
        <c:delete val="1"/>
        <c:axPos val="l"/>
        <c:numFmt formatCode="#,##0.00" sourceLinked="1"/>
        <c:majorTickMark val="out"/>
        <c:minorTickMark val="none"/>
        <c:tickLblPos val="nextTo"/>
        <c:crossAx val="575604224"/>
        <c:crosses val="autoZero"/>
        <c:crossBetween val="between"/>
      </c:valAx>
      <c:spPr>
        <a:noFill/>
        <a:ln w="25346">
          <a:noFill/>
        </a:ln>
      </c:spPr>
    </c:plotArea>
    <c:legend>
      <c:legendPos val="r"/>
      <c:layout>
        <c:manualLayout>
          <c:xMode val="edge"/>
          <c:yMode val="edge"/>
          <c:x val="0.27801047120418848"/>
          <c:y val="0.9049904030710173"/>
          <c:w val="0.44816753926701569"/>
          <c:h val="5.1823416506717852E-2"/>
        </c:manualLayout>
      </c:layout>
      <c:overlay val="0"/>
      <c:txPr>
        <a:bodyPr/>
        <a:lstStyle/>
        <a:p>
          <a:pPr>
            <a:defRPr sz="1337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582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13311471486034E-2"/>
          <c:y val="2.8205128205128206E-2"/>
          <c:w val="0.96408565943206881"/>
          <c:h val="0.622632545931758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населения
на 1 января</c:v>
                </c:pt>
              </c:strCache>
            </c:strRef>
          </c:tx>
          <c:invertIfNegative val="0"/>
          <c:dLbls>
            <c:spPr>
              <a:noFill/>
              <a:ln w="22311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77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(отчет)</c:v>
                </c:pt>
                <c:pt idx="1">
                  <c:v>2025 (оценка)</c:v>
                </c:pt>
                <c:pt idx="2">
                  <c:v>2026 (прогноз)</c:v>
                </c:pt>
                <c:pt idx="3">
                  <c:v>2027 (прогноз)</c:v>
                </c:pt>
                <c:pt idx="4">
                  <c:v>2028 (прогноз)</c:v>
                </c:pt>
              </c:strCache>
            </c:strRef>
          </c:cat>
          <c:val>
            <c:numRef>
              <c:f>Лист1!$B$2:$B$6</c:f>
              <c:numCache>
                <c:formatCode>_-* #\ ##0\ _₽_-;\-* #\ ##0\ _₽_-;_-* "-"??\ _₽_-;_-@_-</c:formatCode>
                <c:ptCount val="5"/>
                <c:pt idx="0">
                  <c:v>13432</c:v>
                </c:pt>
                <c:pt idx="1">
                  <c:v>13487</c:v>
                </c:pt>
                <c:pt idx="2">
                  <c:v>13487</c:v>
                </c:pt>
                <c:pt idx="3">
                  <c:v>13598</c:v>
                </c:pt>
                <c:pt idx="4">
                  <c:v>13653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E3E-7344-9069-BD70A822AB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575606968"/>
        <c:axId val="575603832"/>
      </c:barChart>
      <c:catAx>
        <c:axId val="575606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577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575603832"/>
        <c:crosses val="autoZero"/>
        <c:auto val="1"/>
        <c:lblAlgn val="ctr"/>
        <c:lblOffset val="100"/>
        <c:noMultiLvlLbl val="0"/>
      </c:catAx>
      <c:valAx>
        <c:axId val="575603832"/>
        <c:scaling>
          <c:orientation val="minMax"/>
        </c:scaling>
        <c:delete val="1"/>
        <c:axPos val="l"/>
        <c:numFmt formatCode="_-* #\ ##0\ _₽_-;\-* #\ ##0\ _₽_-;_-* &quot;-&quot;??\ _₽_-;_-@_-" sourceLinked="1"/>
        <c:majorTickMark val="out"/>
        <c:minorTickMark val="none"/>
        <c:tickLblPos val="nextTo"/>
        <c:crossAx val="575606968"/>
        <c:crosses val="autoZero"/>
        <c:crossBetween val="between"/>
      </c:valAx>
      <c:spPr>
        <a:noFill/>
        <a:ln w="25346">
          <a:noFill/>
        </a:ln>
      </c:spPr>
    </c:plotArea>
    <c:legend>
      <c:legendPos val="r"/>
      <c:layout>
        <c:manualLayout>
          <c:xMode val="edge"/>
          <c:yMode val="edge"/>
          <c:x val="0.26963350785340312"/>
          <c:y val="0.89731285988483689"/>
          <c:w val="0.42722513089005237"/>
          <c:h val="6.1420345489443376E-2"/>
        </c:manualLayout>
      </c:layout>
      <c:overlay val="0"/>
      <c:txPr>
        <a:bodyPr/>
        <a:lstStyle/>
        <a:p>
          <a:pPr>
            <a:defRPr sz="1332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577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217" cy="497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981" y="0"/>
            <a:ext cx="2951217" cy="497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70462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562" y="4723252"/>
            <a:ext cx="5447666" cy="4473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1733"/>
            <a:ext cx="2951217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981" y="9441733"/>
            <a:ext cx="2951217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C861BD2-1C31-4ACD-BC6A-8BC6ACB3E9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6348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861BD2-1C31-4ACD-BC6A-8BC6ACB3E9DA}" type="slidenum">
              <a:rPr lang="ru-RU" altLang="ru-RU" smtClean="0"/>
              <a:pPr>
                <a:defRPr/>
              </a:pPr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2747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Заметки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19460" name="Номер слайда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4064" indent="-28617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715" indent="-22894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2600" indent="-22894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486" indent="-22894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8372" indent="-228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6258" indent="-228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4144" indent="-228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92029" indent="-228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AAAF25E-3A89-4807-84BF-7A8851D2662C}" type="slidenum">
              <a:rPr lang="ru-RU" altLang="ru-RU" smtClean="0"/>
              <a:pPr/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43684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Заметки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  <p:sp>
        <p:nvSpPr>
          <p:cNvPr id="22532" name="Номер слайда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4064" indent="-28617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715" indent="-22894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2600" indent="-22894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486" indent="-22894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8372" indent="-228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6258" indent="-228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4144" indent="-228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92029" indent="-228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F5DD02E-9A43-4FDE-A962-D186BE6D538F}" type="slidenum">
              <a:rPr lang="ru-RU" altLang="ru-RU" smtClean="0"/>
              <a:pPr/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1745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7825" y="0"/>
            <a:ext cx="6337300" cy="4752975"/>
          </a:xfrm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865" y="4824998"/>
            <a:ext cx="6608436" cy="480750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359313" algn="just">
              <a:lnSpc>
                <a:spcPct val="120000"/>
              </a:lnSpc>
              <a:spcBef>
                <a:spcPct val="0"/>
              </a:spcBef>
            </a:pPr>
            <a:endParaRPr lang="ru-RU" altLang="ru-RU" sz="1400">
              <a:solidFill>
                <a:srgbClr val="0000FF"/>
              </a:solidFill>
            </a:endParaRPr>
          </a:p>
        </p:txBody>
      </p:sp>
      <p:graphicFrame>
        <p:nvGraphicFramePr>
          <p:cNvPr id="5" name="Group 52"/>
          <p:cNvGraphicFramePr>
            <a:graphicFrameLocks noGrp="1"/>
          </p:cNvGraphicFramePr>
          <p:nvPr/>
        </p:nvGraphicFramePr>
        <p:xfrm>
          <a:off x="76325" y="7942565"/>
          <a:ext cx="6573454" cy="187753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2363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94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572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769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4910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2122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98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4910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7698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229196">
                <a:tc rowSpan="2"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1B417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574" marR="91574" marT="45501" marB="45501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2012 г. </a:t>
                      </a:r>
                    </a:p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к  2011 г.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1B417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574" marR="91574" marT="45501" marB="45501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2013 г. к  2012 г.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1B417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574" marR="91574" marT="45501" marB="45501" anchor="ctr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2014 г. к 2013 г.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1B417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574" marR="91574" marT="45501" marB="45501" anchor="ctr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2015 г. к 2014 г.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1B417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574" marR="91574" marT="45501" marB="45501" anchor="ctr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2016 г. к 20</a:t>
                      </a:r>
                      <a:r>
                        <a:rPr kumimoji="0" lang="en-US" sz="9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kumimoji="0" lang="ru-RU" sz="9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5 г.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1B417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574" marR="91574" marT="45501" marB="45501" anchor="ctr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99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 вар.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1B417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574" marR="91574" marT="45501" marB="4550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 вар.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1B417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574" marR="91574" marT="45501" marB="4550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 вар.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1B417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574" marR="91574" marT="45501" marB="4550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 вар.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1B417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574" marR="91574" marT="45501" marB="4550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 вар.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1B417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574" marR="91574" marT="45501" marB="4550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 вар.</a:t>
                      </a: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1B417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574" marR="91574" marT="45501" marB="45501" horzOverflow="overflow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6682">
                <a:tc>
                  <a:txBody>
                    <a:bodyPr/>
                    <a:lstStyle/>
                    <a:p>
                      <a:pPr marL="0" marR="0" lvl="0" indent="0" algn="l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900" kern="1200" dirty="0"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Реальные</a:t>
                      </a:r>
                      <a:r>
                        <a:rPr lang="ru-RU" sz="900" kern="1200" baseline="0" dirty="0"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располагаемые доходы, %</a:t>
                      </a:r>
                      <a:endParaRPr lang="ru-RU" sz="900" kern="1200" dirty="0"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6058" marR="36058" marT="36038" marB="36038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104,4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103,0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103,8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104,4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103,9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104,6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104,2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104,7</a:t>
                      </a:r>
                    </a:p>
                  </a:txBody>
                  <a:tcPr marL="91574" marR="91574" marT="45501" marB="45501" anchor="ctr" horzOverflow="overflow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5273">
                <a:tc>
                  <a:txBody>
                    <a:bodyPr/>
                    <a:lstStyle/>
                    <a:p>
                      <a:pPr marL="0" marR="0" lvl="0" indent="0" algn="l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900" kern="1200" dirty="0"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6058" marR="36058" marT="36038" marB="36038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104,4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103,4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103,3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1200" kern="1200" dirty="0"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103,0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1200" kern="1200" dirty="0"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103,4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1200" kern="1200" dirty="0"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1574" marR="91574" marT="45501" marB="45501" anchor="ctr" horzOverflow="overflow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8476">
                <a:tc>
                  <a:txBody>
                    <a:bodyPr/>
                    <a:lstStyle/>
                    <a:p>
                      <a:pPr marL="0" marR="0" lvl="0" indent="0" algn="l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900" kern="1200" dirty="0"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Реальная заработная плата, %</a:t>
                      </a:r>
                    </a:p>
                  </a:txBody>
                  <a:tcPr marL="36058" marR="36058" marT="36038" marB="36038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108,4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104,5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104,3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105,2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104,7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106,0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105,1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106,2</a:t>
                      </a:r>
                    </a:p>
                  </a:txBody>
                  <a:tcPr marL="91574" marR="91574" marT="45501" marB="45501" anchor="ctr" horzOverflow="overflow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7994">
                <a:tc>
                  <a:txBody>
                    <a:bodyPr/>
                    <a:lstStyle/>
                    <a:p>
                      <a:pPr marL="0" marR="0" lvl="0" indent="0" algn="l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900" kern="1200" dirty="0"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6058" marR="36058" marT="36038" marB="36038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108,4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106,2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104,0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1200" kern="1200" dirty="0"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103,8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1200" kern="1200" dirty="0"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104,3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1200" kern="1200" dirty="0"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1574" marR="91574" marT="45501" marB="45501" anchor="ctr" horzOverflow="overflow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94278" name="Прямоугольник 1"/>
          <p:cNvSpPr>
            <a:spLocks noChangeArrowheads="1"/>
          </p:cNvSpPr>
          <p:nvPr/>
        </p:nvSpPr>
        <p:spPr bwMode="auto">
          <a:xfrm>
            <a:off x="85865" y="7435425"/>
            <a:ext cx="6608436" cy="454678"/>
          </a:xfrm>
          <a:prstGeom prst="rect">
            <a:avLst/>
          </a:prstGeom>
          <a:noFill/>
          <a:ln>
            <a:noFill/>
          </a:ln>
        </p:spPr>
        <p:txBody>
          <a:bodyPr lIns="91174" tIns="45586" rIns="91174" bIns="45586">
            <a:spAutoFit/>
          </a:bodyPr>
          <a:lstStyle>
            <a:lvl1pPr indent="3619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ru-RU" altLang="ru-RU" sz="1400" dirty="0">
                <a:solidFill>
                  <a:srgbClr val="0000FF"/>
                </a:solidFill>
              </a:rPr>
              <a:t>В таблице -  данные прогноза по России. </a:t>
            </a:r>
          </a:p>
          <a:p>
            <a:pPr indent="0" eaLnBrk="1" hangingPunct="1">
              <a:lnSpc>
                <a:spcPct val="90000"/>
              </a:lnSpc>
              <a:defRPr/>
            </a:pPr>
            <a:r>
              <a:rPr lang="ru-RU" sz="1200" dirty="0">
                <a:solidFill>
                  <a:srgbClr val="3333FF"/>
                </a:solidFill>
              </a:rPr>
              <a:t>Синий – от 29.05.2013 Базовый вар. – второй. </a:t>
            </a:r>
            <a:r>
              <a:rPr lang="ru-RU" sz="1200" dirty="0">
                <a:solidFill>
                  <a:srgbClr val="FF0000"/>
                </a:solidFill>
              </a:rPr>
              <a:t>Красный – от 25.09.2013 Базовый -первый</a:t>
            </a:r>
            <a:endParaRPr lang="ru-RU" altLang="ru-RU" sz="1400" dirty="0">
              <a:solidFill>
                <a:srgbClr val="0000FF"/>
              </a:solidFill>
            </a:endParaRPr>
          </a:p>
        </p:txBody>
      </p:sp>
      <p:sp>
        <p:nvSpPr>
          <p:cNvPr id="24647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4064" indent="-28617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715" indent="-22894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2600" indent="-22894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486" indent="-22894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8372" indent="-228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6258" indent="-228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4144" indent="-228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92029" indent="-228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D94CD14-2764-401A-9DE2-8367527C2384}" type="slidenum">
              <a:rPr lang="ru-RU" altLang="ru-RU" smtClean="0"/>
              <a:pPr/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67977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7825" y="0"/>
            <a:ext cx="6337300" cy="4752975"/>
          </a:xfrm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865" y="4824998"/>
            <a:ext cx="6608436" cy="480750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359313" algn="just">
              <a:lnSpc>
                <a:spcPct val="120000"/>
              </a:lnSpc>
              <a:spcBef>
                <a:spcPct val="0"/>
              </a:spcBef>
            </a:pPr>
            <a:endParaRPr lang="ru-RU" altLang="ru-RU" sz="1400">
              <a:solidFill>
                <a:srgbClr val="0000FF"/>
              </a:solidFill>
            </a:endParaRPr>
          </a:p>
        </p:txBody>
      </p:sp>
      <p:graphicFrame>
        <p:nvGraphicFramePr>
          <p:cNvPr id="5" name="Group 52"/>
          <p:cNvGraphicFramePr>
            <a:graphicFrameLocks noGrp="1"/>
          </p:cNvGraphicFramePr>
          <p:nvPr/>
        </p:nvGraphicFramePr>
        <p:xfrm>
          <a:off x="76325" y="7942565"/>
          <a:ext cx="6573454" cy="187753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2363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94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572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769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4910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2122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7698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4910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7698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229196">
                <a:tc rowSpan="2"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1B417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574" marR="91574" marT="45501" marB="45501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2012 г. </a:t>
                      </a:r>
                    </a:p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к  2011 г.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1B417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574" marR="91574" marT="45501" marB="45501" anchor="ctr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2013 г. к  2012 г.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1B417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574" marR="91574" marT="45501" marB="45501" anchor="ctr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2014 г. к 2013 г.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1B417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574" marR="91574" marT="45501" marB="45501" anchor="ctr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2015 г. к 2014 г.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1B417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574" marR="91574" marT="45501" marB="45501" anchor="ctr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2016 г. к 20</a:t>
                      </a:r>
                      <a:r>
                        <a:rPr kumimoji="0" lang="en-US" sz="9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kumimoji="0" lang="ru-RU" sz="9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5 г.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1B417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574" marR="91574" marT="45501" marB="45501" anchor="ctr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99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 вар.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1B417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574" marR="91574" marT="45501" marB="4550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 вар.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1B417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574" marR="91574" marT="45501" marB="4550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 вар.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1B417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574" marR="91574" marT="45501" marB="4550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 вар.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1B417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574" marR="91574" marT="45501" marB="4550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 вар.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1B417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574" marR="91574" marT="45501" marB="4550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 вар.</a:t>
                      </a: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1B417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574" marR="91574" marT="45501" marB="45501" horzOverflow="overflow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6682">
                <a:tc>
                  <a:txBody>
                    <a:bodyPr/>
                    <a:lstStyle/>
                    <a:p>
                      <a:pPr marL="0" marR="0" lvl="0" indent="0" algn="l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900" kern="1200" dirty="0"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Реальные</a:t>
                      </a:r>
                      <a:r>
                        <a:rPr lang="ru-RU" sz="900" kern="1200" baseline="0" dirty="0"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располагаемые доходы, %</a:t>
                      </a:r>
                      <a:endParaRPr lang="ru-RU" sz="900" kern="1200" dirty="0"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6058" marR="36058" marT="36038" marB="36038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104,4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103,0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103,8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104,4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103,9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104,6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104,2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104,7</a:t>
                      </a:r>
                    </a:p>
                  </a:txBody>
                  <a:tcPr marL="91574" marR="91574" marT="45501" marB="45501" anchor="ctr" horzOverflow="overflow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5273">
                <a:tc>
                  <a:txBody>
                    <a:bodyPr/>
                    <a:lstStyle/>
                    <a:p>
                      <a:pPr marL="0" marR="0" lvl="0" indent="0" algn="l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900" kern="1200" dirty="0"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6058" marR="36058" marT="36038" marB="36038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104,4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103,4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103,3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1200" kern="1200" dirty="0"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103,0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1200" kern="1200" dirty="0"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103,4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1200" kern="1200" dirty="0"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1574" marR="91574" marT="45501" marB="45501" anchor="ctr" horzOverflow="overflow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8476">
                <a:tc>
                  <a:txBody>
                    <a:bodyPr/>
                    <a:lstStyle/>
                    <a:p>
                      <a:pPr marL="0" marR="0" lvl="0" indent="0" algn="l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900" kern="1200" dirty="0"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Реальная заработная плата, %</a:t>
                      </a:r>
                    </a:p>
                  </a:txBody>
                  <a:tcPr marL="36058" marR="36058" marT="36038" marB="36038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108,4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104,5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104,3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105,2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104,7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106,0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105,1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106,2</a:t>
                      </a:r>
                    </a:p>
                  </a:txBody>
                  <a:tcPr marL="91574" marR="91574" marT="45501" marB="45501" anchor="ctr" horzOverflow="overflow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7994">
                <a:tc>
                  <a:txBody>
                    <a:bodyPr/>
                    <a:lstStyle/>
                    <a:p>
                      <a:pPr marL="0" marR="0" lvl="0" indent="0" algn="l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900" kern="1200" dirty="0">
                        <a:solidFill>
                          <a:srgbClr val="0000FF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6058" marR="36058" marT="36038" marB="36038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108,4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106,2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104,0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1200" kern="1200" dirty="0"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103,8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1200" kern="1200" dirty="0"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ru-RU" sz="1200" kern="1200" dirty="0"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104,3</a:t>
                      </a:r>
                    </a:p>
                  </a:txBody>
                  <a:tcPr marL="91574" marR="91574" marT="45501" marB="4550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620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lang="ru-RU" sz="1200" kern="1200" dirty="0"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1574" marR="91574" marT="45501" marB="45501" anchor="ctr" horzOverflow="overflow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94278" name="Прямоугольник 1"/>
          <p:cNvSpPr>
            <a:spLocks noChangeArrowheads="1"/>
          </p:cNvSpPr>
          <p:nvPr/>
        </p:nvSpPr>
        <p:spPr bwMode="auto">
          <a:xfrm>
            <a:off x="85865" y="7435425"/>
            <a:ext cx="6608436" cy="454678"/>
          </a:xfrm>
          <a:prstGeom prst="rect">
            <a:avLst/>
          </a:prstGeom>
          <a:noFill/>
          <a:ln>
            <a:noFill/>
          </a:ln>
        </p:spPr>
        <p:txBody>
          <a:bodyPr lIns="91174" tIns="45586" rIns="91174" bIns="45586">
            <a:spAutoFit/>
          </a:bodyPr>
          <a:lstStyle>
            <a:lvl1pPr indent="3619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ru-RU" altLang="ru-RU" sz="1400" dirty="0">
                <a:solidFill>
                  <a:srgbClr val="0000FF"/>
                </a:solidFill>
              </a:rPr>
              <a:t>В таблице -  данные прогноза по России. </a:t>
            </a:r>
          </a:p>
          <a:p>
            <a:pPr indent="0" eaLnBrk="1" hangingPunct="1">
              <a:lnSpc>
                <a:spcPct val="90000"/>
              </a:lnSpc>
              <a:defRPr/>
            </a:pPr>
            <a:r>
              <a:rPr lang="ru-RU" sz="1200" dirty="0">
                <a:solidFill>
                  <a:srgbClr val="3333FF"/>
                </a:solidFill>
              </a:rPr>
              <a:t>Синий – от 29.05.2013 Базовый вар. – второй. </a:t>
            </a:r>
            <a:r>
              <a:rPr lang="ru-RU" sz="1200" dirty="0">
                <a:solidFill>
                  <a:srgbClr val="FF0000"/>
                </a:solidFill>
              </a:rPr>
              <a:t>Красный – от 25.09.2013 Базовый -первый</a:t>
            </a:r>
            <a:endParaRPr lang="ru-RU" altLang="ru-RU" sz="1400" dirty="0">
              <a:solidFill>
                <a:srgbClr val="0000FF"/>
              </a:solidFill>
            </a:endParaRPr>
          </a:p>
        </p:txBody>
      </p:sp>
      <p:sp>
        <p:nvSpPr>
          <p:cNvPr id="26695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4064" indent="-286179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715" indent="-22894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2600" indent="-22894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486" indent="-22894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8372" indent="-228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6258" indent="-228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4144" indent="-228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92029" indent="-228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4E94522-4E80-4970-91FE-7E2A412728AB}" type="slidenum">
              <a:rPr lang="ru-RU" altLang="ru-RU" smtClean="0"/>
              <a:pPr/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7062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73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75"/>
            <a:ext cx="9144000" cy="609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7AA8BC">
              <a:alpha val="38823"/>
            </a:srgbClr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Freeform 4"/>
          <p:cNvSpPr>
            <a:spLocks/>
          </p:cNvSpPr>
          <p:nvPr userDrawn="1"/>
        </p:nvSpPr>
        <p:spPr bwMode="auto">
          <a:xfrm>
            <a:off x="-12700" y="4010025"/>
            <a:ext cx="9182100" cy="2892425"/>
          </a:xfrm>
          <a:custGeom>
            <a:avLst/>
            <a:gdLst>
              <a:gd name="T0" fmla="*/ 2147483646 w 5784"/>
              <a:gd name="T1" fmla="*/ 0 h 1822"/>
              <a:gd name="T2" fmla="*/ 2147483646 w 5784"/>
              <a:gd name="T3" fmla="*/ 2147483646 h 1822"/>
              <a:gd name="T4" fmla="*/ 0 w 5784"/>
              <a:gd name="T5" fmla="*/ 2147483646 h 1822"/>
              <a:gd name="T6" fmla="*/ 2147483646 w 5784"/>
              <a:gd name="T7" fmla="*/ 2147483646 h 1822"/>
              <a:gd name="T8" fmla="*/ 2147483646 w 5784"/>
              <a:gd name="T9" fmla="*/ 2147483646 h 1822"/>
              <a:gd name="T10" fmla="*/ 2147483646 w 5784"/>
              <a:gd name="T11" fmla="*/ 0 h 182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84" h="1822">
                <a:moveTo>
                  <a:pt x="5760" y="0"/>
                </a:moveTo>
                <a:cubicBezTo>
                  <a:pt x="5521" y="312"/>
                  <a:pt x="4917" y="913"/>
                  <a:pt x="3947" y="1165"/>
                </a:cubicBezTo>
                <a:cubicBezTo>
                  <a:pt x="2981" y="1415"/>
                  <a:pt x="1023" y="1506"/>
                  <a:pt x="0" y="1470"/>
                </a:cubicBezTo>
                <a:cubicBezTo>
                  <a:pt x="0" y="1606"/>
                  <a:pt x="14" y="1822"/>
                  <a:pt x="16" y="1794"/>
                </a:cubicBezTo>
                <a:cubicBezTo>
                  <a:pt x="1818" y="1819"/>
                  <a:pt x="4180" y="1803"/>
                  <a:pt x="5784" y="1802"/>
                </a:cubicBezTo>
                <a:cubicBezTo>
                  <a:pt x="5776" y="989"/>
                  <a:pt x="5763" y="370"/>
                  <a:pt x="5760" y="0"/>
                </a:cubicBezTo>
                <a:close/>
              </a:path>
            </a:pathLst>
          </a:custGeom>
          <a:gradFill rotWithShape="1">
            <a:gsLst>
              <a:gs pos="0">
                <a:srgbClr val="6197AF">
                  <a:alpha val="57999"/>
                </a:srgbClr>
              </a:gs>
              <a:gs pos="100000">
                <a:srgbClr val="1A708E"/>
              </a:gs>
            </a:gsLst>
            <a:lin ang="0" scaled="1"/>
          </a:gradFill>
          <a:ln>
            <a:noFill/>
          </a:ln>
          <a:effectLst>
            <a:outerShdw dist="107763" dir="13500000" algn="ctr" rotWithShape="0">
              <a:srgbClr val="C2D7E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Freeform 5"/>
          <p:cNvSpPr>
            <a:spLocks/>
          </p:cNvSpPr>
          <p:nvPr userDrawn="1"/>
        </p:nvSpPr>
        <p:spPr bwMode="auto">
          <a:xfrm>
            <a:off x="-25400" y="-39688"/>
            <a:ext cx="9185275" cy="2181226"/>
          </a:xfrm>
          <a:custGeom>
            <a:avLst/>
            <a:gdLst>
              <a:gd name="T0" fmla="*/ 2147483646 w 5786"/>
              <a:gd name="T1" fmla="*/ 2147483646 h 1374"/>
              <a:gd name="T2" fmla="*/ 2147483646 w 5786"/>
              <a:gd name="T3" fmla="*/ 2147483646 h 1374"/>
              <a:gd name="T4" fmla="*/ 2147483646 w 5786"/>
              <a:gd name="T5" fmla="*/ 2147483646 h 1374"/>
              <a:gd name="T6" fmla="*/ 2147483646 w 5786"/>
              <a:gd name="T7" fmla="*/ 2147483646 h 1374"/>
              <a:gd name="T8" fmla="*/ 0 w 5786"/>
              <a:gd name="T9" fmla="*/ 0 h 1374"/>
              <a:gd name="T10" fmla="*/ 2147483646 w 5786"/>
              <a:gd name="T11" fmla="*/ 2147483646 h 137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86" h="1374">
                <a:moveTo>
                  <a:pt x="8" y="1374"/>
                </a:moveTo>
                <a:cubicBezTo>
                  <a:pt x="246" y="1148"/>
                  <a:pt x="942" y="721"/>
                  <a:pt x="1912" y="538"/>
                </a:cubicBezTo>
                <a:cubicBezTo>
                  <a:pt x="2879" y="356"/>
                  <a:pt x="4761" y="262"/>
                  <a:pt x="5784" y="288"/>
                </a:cubicBezTo>
                <a:cubicBezTo>
                  <a:pt x="5784" y="190"/>
                  <a:pt x="5786" y="5"/>
                  <a:pt x="5784" y="25"/>
                </a:cubicBezTo>
                <a:cubicBezTo>
                  <a:pt x="5784" y="25"/>
                  <a:pt x="2926" y="12"/>
                  <a:pt x="0" y="0"/>
                </a:cubicBezTo>
                <a:cubicBezTo>
                  <a:pt x="9" y="620"/>
                  <a:pt x="3" y="1099"/>
                  <a:pt x="8" y="1374"/>
                </a:cubicBezTo>
                <a:close/>
              </a:path>
            </a:pathLst>
          </a:custGeom>
          <a:gradFill rotWithShape="1">
            <a:gsLst>
              <a:gs pos="0">
                <a:srgbClr val="1A708E"/>
              </a:gs>
              <a:gs pos="100000">
                <a:srgbClr val="6197AF">
                  <a:alpha val="57999"/>
                </a:srgbClr>
              </a:gs>
            </a:gsLst>
            <a:lin ang="0" scaled="1"/>
          </a:gradFill>
          <a:ln>
            <a:noFill/>
          </a:ln>
          <a:effectLst>
            <a:outerShdw dist="107763" dir="2700000" algn="ctr" rotWithShape="0">
              <a:srgbClr val="C2D7E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8" name="Picture 8" descr="Карта области4"/>
          <p:cNvPicPr>
            <a:picLocks noChangeAspect="1" noChangeArrowheads="1"/>
          </p:cNvPicPr>
          <p:nvPr userDrawn="1"/>
        </p:nvPicPr>
        <p:blipFill>
          <a:blip r:embed="rId3">
            <a:lum bright="54000" contrast="-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88913"/>
            <a:ext cx="4564062" cy="649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12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6451600"/>
            <a:ext cx="6400800" cy="406400"/>
          </a:xfrm>
        </p:spPr>
        <p:txBody>
          <a:bodyPr/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ru-RU" noProof="0"/>
              <a:t>Образец подзаголовка</a:t>
            </a:r>
          </a:p>
        </p:txBody>
      </p:sp>
      <p:sp>
        <p:nvSpPr>
          <p:cNvPr id="181255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462213" y="2374900"/>
            <a:ext cx="6408737" cy="1470025"/>
          </a:xfrm>
          <a:effectLst>
            <a:outerShdw dist="35921" dir="2700000" algn="ctr" rotWithShape="0">
              <a:srgbClr val="3C5F74"/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64742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743A7-587C-4F25-8D7A-9C4CD555BEF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92594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698B4B-C8E8-4F44-8DC8-565A94605B1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4758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F2704-C97C-4F19-A1F4-16B8CED40DF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15976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7C71E-DB09-437C-A31A-2ED1AB77004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64008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6" y="-8468"/>
            <a:chExt cx="9169804" cy="6874935"/>
          </a:xfrm>
        </p:grpSpPr>
        <p:cxnSp>
          <p:nvCxnSpPr>
            <p:cNvPr id="5" name="Straight Connector 16"/>
            <p:cNvCxnSpPr/>
            <p:nvPr/>
          </p:nvCxnSpPr>
          <p:spPr>
            <a:xfrm flipV="1">
              <a:off x="5130498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18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19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20"/>
            <p:cNvSpPr/>
            <p:nvPr/>
          </p:nvSpPr>
          <p:spPr>
            <a:xfrm>
              <a:off x="6638689" y="3919613"/>
              <a:ext cx="251312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21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22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23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24"/>
            <p:cNvSpPr/>
            <p:nvPr/>
          </p:nvSpPr>
          <p:spPr>
            <a:xfrm>
              <a:off x="8059565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27"/>
            <p:cNvSpPr/>
            <p:nvPr/>
          </p:nvSpPr>
          <p:spPr>
            <a:xfrm>
              <a:off x="-8466" y="-8468"/>
              <a:ext cx="863639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15" name="Picture 10" descr="73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75"/>
            <a:ext cx="9144000" cy="609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7AA8BC">
              <a:alpha val="38823"/>
            </a:srgbClr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7" name="Freeform 4"/>
          <p:cNvSpPr>
            <a:spLocks/>
          </p:cNvSpPr>
          <p:nvPr userDrawn="1"/>
        </p:nvSpPr>
        <p:spPr bwMode="auto">
          <a:xfrm>
            <a:off x="-12700" y="4010025"/>
            <a:ext cx="9182100" cy="2892425"/>
          </a:xfrm>
          <a:custGeom>
            <a:avLst/>
            <a:gdLst>
              <a:gd name="T0" fmla="*/ 2147483646 w 5784"/>
              <a:gd name="T1" fmla="*/ 0 h 1822"/>
              <a:gd name="T2" fmla="*/ 2147483646 w 5784"/>
              <a:gd name="T3" fmla="*/ 2147483646 h 1822"/>
              <a:gd name="T4" fmla="*/ 0 w 5784"/>
              <a:gd name="T5" fmla="*/ 2147483646 h 1822"/>
              <a:gd name="T6" fmla="*/ 2147483646 w 5784"/>
              <a:gd name="T7" fmla="*/ 2147483646 h 1822"/>
              <a:gd name="T8" fmla="*/ 2147483646 w 5784"/>
              <a:gd name="T9" fmla="*/ 2147483646 h 1822"/>
              <a:gd name="T10" fmla="*/ 2147483646 w 5784"/>
              <a:gd name="T11" fmla="*/ 0 h 182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84" h="1822">
                <a:moveTo>
                  <a:pt x="5760" y="0"/>
                </a:moveTo>
                <a:cubicBezTo>
                  <a:pt x="5521" y="312"/>
                  <a:pt x="4917" y="913"/>
                  <a:pt x="3947" y="1165"/>
                </a:cubicBezTo>
                <a:cubicBezTo>
                  <a:pt x="2981" y="1415"/>
                  <a:pt x="1023" y="1506"/>
                  <a:pt x="0" y="1470"/>
                </a:cubicBezTo>
                <a:cubicBezTo>
                  <a:pt x="0" y="1606"/>
                  <a:pt x="14" y="1822"/>
                  <a:pt x="16" y="1794"/>
                </a:cubicBezTo>
                <a:cubicBezTo>
                  <a:pt x="1818" y="1819"/>
                  <a:pt x="4180" y="1803"/>
                  <a:pt x="5784" y="1802"/>
                </a:cubicBezTo>
                <a:cubicBezTo>
                  <a:pt x="5776" y="989"/>
                  <a:pt x="5763" y="370"/>
                  <a:pt x="5760" y="0"/>
                </a:cubicBezTo>
                <a:close/>
              </a:path>
            </a:pathLst>
          </a:custGeom>
          <a:gradFill rotWithShape="1">
            <a:gsLst>
              <a:gs pos="0">
                <a:srgbClr val="6197AF">
                  <a:alpha val="57999"/>
                </a:srgbClr>
              </a:gs>
              <a:gs pos="100000">
                <a:srgbClr val="1A708E"/>
              </a:gs>
            </a:gsLst>
            <a:lin ang="0" scaled="1"/>
          </a:gradFill>
          <a:ln>
            <a:noFill/>
          </a:ln>
          <a:effectLst>
            <a:outerShdw dist="107763" dir="13500000" algn="ctr" rotWithShape="0">
              <a:srgbClr val="C2D7E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" name="Freeform 5"/>
          <p:cNvSpPr>
            <a:spLocks/>
          </p:cNvSpPr>
          <p:nvPr userDrawn="1"/>
        </p:nvSpPr>
        <p:spPr bwMode="auto">
          <a:xfrm>
            <a:off x="-25400" y="-39688"/>
            <a:ext cx="9185275" cy="2181226"/>
          </a:xfrm>
          <a:custGeom>
            <a:avLst/>
            <a:gdLst>
              <a:gd name="T0" fmla="*/ 2147483646 w 5786"/>
              <a:gd name="T1" fmla="*/ 2147483646 h 1374"/>
              <a:gd name="T2" fmla="*/ 2147483646 w 5786"/>
              <a:gd name="T3" fmla="*/ 2147483646 h 1374"/>
              <a:gd name="T4" fmla="*/ 2147483646 w 5786"/>
              <a:gd name="T5" fmla="*/ 2147483646 h 1374"/>
              <a:gd name="T6" fmla="*/ 2147483646 w 5786"/>
              <a:gd name="T7" fmla="*/ 2147483646 h 1374"/>
              <a:gd name="T8" fmla="*/ 0 w 5786"/>
              <a:gd name="T9" fmla="*/ 0 h 1374"/>
              <a:gd name="T10" fmla="*/ 2147483646 w 5786"/>
              <a:gd name="T11" fmla="*/ 2147483646 h 137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86" h="1374">
                <a:moveTo>
                  <a:pt x="8" y="1374"/>
                </a:moveTo>
                <a:cubicBezTo>
                  <a:pt x="246" y="1148"/>
                  <a:pt x="942" y="721"/>
                  <a:pt x="1912" y="538"/>
                </a:cubicBezTo>
                <a:cubicBezTo>
                  <a:pt x="2879" y="356"/>
                  <a:pt x="4761" y="262"/>
                  <a:pt x="5784" y="288"/>
                </a:cubicBezTo>
                <a:cubicBezTo>
                  <a:pt x="5784" y="190"/>
                  <a:pt x="5786" y="5"/>
                  <a:pt x="5784" y="25"/>
                </a:cubicBezTo>
                <a:cubicBezTo>
                  <a:pt x="5784" y="25"/>
                  <a:pt x="2926" y="12"/>
                  <a:pt x="0" y="0"/>
                </a:cubicBezTo>
                <a:cubicBezTo>
                  <a:pt x="9" y="620"/>
                  <a:pt x="3" y="1099"/>
                  <a:pt x="8" y="1374"/>
                </a:cubicBezTo>
                <a:close/>
              </a:path>
            </a:pathLst>
          </a:custGeom>
          <a:gradFill rotWithShape="1">
            <a:gsLst>
              <a:gs pos="0">
                <a:srgbClr val="1A708E"/>
              </a:gs>
              <a:gs pos="100000">
                <a:srgbClr val="6197AF">
                  <a:alpha val="57999"/>
                </a:srgbClr>
              </a:gs>
            </a:gsLst>
            <a:lin ang="0" scaled="1"/>
          </a:gradFill>
          <a:ln>
            <a:noFill/>
          </a:ln>
          <a:effectLst>
            <a:outerShdw dist="107763" dir="2700000" algn="ctr" rotWithShape="0">
              <a:srgbClr val="C2D7E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9" name="Picture 8" descr="Карта области4"/>
          <p:cNvPicPr>
            <a:picLocks noChangeAspect="1" noChangeArrowheads="1"/>
          </p:cNvPicPr>
          <p:nvPr userDrawn="1"/>
        </p:nvPicPr>
        <p:blipFill>
          <a:blip r:embed="rId3">
            <a:lum bright="54000" contrast="-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88913"/>
            <a:ext cx="4564062" cy="649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DD3E3-C1DF-43F2-945B-5C95F58C23CC}" type="datetime1">
              <a:rPr lang="en-US" smtClean="0"/>
              <a:t>4/28/2026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A1AEA-E374-450B-8E96-551B6377A70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15242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EB05C-6D8A-4BF7-9AF0-3184CB0BE2D0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07137-5318-48B9-B223-8C9703BC0B9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404380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84C74-6E43-430A-A78C-3E6ED320D102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F015A-8C50-4B9F-82EA-ACA04743D08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99557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28107-033F-4166-B482-A1FA366CC81F}" type="datetime1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5FBDF-24AA-4CE1-B2A2-20E37C95C52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284745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57FA5-EFD5-4FCD-B2BD-DB6A7060BC16}" type="datetime1">
              <a:rPr lang="en-US" smtClean="0"/>
              <a:t>4/28/2026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B2993-2A3E-48B4-9474-D87A0111399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4915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09EEC-002E-44CD-B043-9C1CD9315FD7}" type="datetime1">
              <a:rPr lang="en-US" smtClean="0"/>
              <a:t>4/28/2026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2AB26-693A-4651-BF7A-D89DB9B949F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890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6D9879-47A2-44DE-8CC2-9BC64A9E7C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396795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0EACC-C99B-47BA-90B2-D345D7CD7545}" type="datetime1">
              <a:rPr lang="en-US" smtClean="0"/>
              <a:t>4/28/2026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A8CF0-DA6C-4929-81A4-597D3795D14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232082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B4F19-581B-4BA9-A0DB-BDEC333DA7D1}" type="datetime1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BCB5A-530A-4A02-8673-3F6D78C67B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436168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268BC-01FD-4C30-9BC2-AB8AA4EBBD69}" type="datetime1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090DA-75DC-41D2-A998-D2E60EE29D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95109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428E0-46A7-4CD6-9D7F-1B651EFA53A1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6E0F3-B864-48D9-BFFD-F1E74B2AD6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836135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ru-RU" sz="8000">
                <a:solidFill>
                  <a:srgbClr val="C0E474"/>
                </a:solidFill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ru-RU" sz="8000">
                <a:solidFill>
                  <a:srgbClr val="C0E474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5A611-4459-4CBA-A80E-B3ED31268119}" type="datetime1">
              <a:rPr lang="en-US" smtClean="0"/>
              <a:t>4/28/2026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107D9-B7B4-4CF3-BD4F-11297688C68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962969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D8E13-B42D-4E75-A85B-4765660EEE49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683FD-A194-42F0-8AC4-953D808A86E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714684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ru-RU" sz="8000">
                <a:solidFill>
                  <a:srgbClr val="C0E474"/>
                </a:solidFill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ru-RU" sz="8000">
                <a:solidFill>
                  <a:srgbClr val="C0E474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CC767-ACBF-4CE1-A57C-912FE921797C}" type="datetime1">
              <a:rPr lang="en-US" smtClean="0"/>
              <a:t>4/28/2026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D2EB0-D095-4E0F-8CA2-AE5BA0E6C9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05302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11C82-F6FA-449F-B3C1-77C593CCDBB5}" type="datetime1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EFDC2-1ABE-4008-865A-0CB43479268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65078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5F047-9C5D-4EA7-9B47-3CAB11F572AF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BA51F-485B-4EF6-ABB7-BC7B5182D48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708375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93B15-804D-430D-A8E3-34CA0E444E62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69042-442A-4A62-A688-F0E901D1DD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8855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1FCA0-76FB-41B7-B6AD-4FC7E2C9213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87948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6" y="-8468"/>
            <a:chExt cx="9169804" cy="6874935"/>
          </a:xfrm>
        </p:grpSpPr>
        <p:cxnSp>
          <p:nvCxnSpPr>
            <p:cNvPr id="5" name="Straight Connector 16"/>
            <p:cNvCxnSpPr/>
            <p:nvPr/>
          </p:nvCxnSpPr>
          <p:spPr>
            <a:xfrm flipV="1">
              <a:off x="5130498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18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19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20"/>
            <p:cNvSpPr/>
            <p:nvPr/>
          </p:nvSpPr>
          <p:spPr>
            <a:xfrm>
              <a:off x="6638689" y="3919613"/>
              <a:ext cx="251312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21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22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23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24"/>
            <p:cNvSpPr/>
            <p:nvPr/>
          </p:nvSpPr>
          <p:spPr>
            <a:xfrm>
              <a:off x="8059565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27"/>
            <p:cNvSpPr/>
            <p:nvPr/>
          </p:nvSpPr>
          <p:spPr>
            <a:xfrm>
              <a:off x="-8466" y="-8468"/>
              <a:ext cx="863639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15" name="Picture 10" descr="73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75"/>
            <a:ext cx="9144000" cy="609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7AA8BC">
              <a:alpha val="38823"/>
            </a:srgbClr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7" name="Freeform 4"/>
          <p:cNvSpPr>
            <a:spLocks/>
          </p:cNvSpPr>
          <p:nvPr userDrawn="1"/>
        </p:nvSpPr>
        <p:spPr bwMode="auto">
          <a:xfrm>
            <a:off x="-12700" y="4010025"/>
            <a:ext cx="9182100" cy="2892425"/>
          </a:xfrm>
          <a:custGeom>
            <a:avLst/>
            <a:gdLst>
              <a:gd name="T0" fmla="*/ 2147483646 w 5784"/>
              <a:gd name="T1" fmla="*/ 0 h 1822"/>
              <a:gd name="T2" fmla="*/ 2147483646 w 5784"/>
              <a:gd name="T3" fmla="*/ 2147483646 h 1822"/>
              <a:gd name="T4" fmla="*/ 0 w 5784"/>
              <a:gd name="T5" fmla="*/ 2147483646 h 1822"/>
              <a:gd name="T6" fmla="*/ 2147483646 w 5784"/>
              <a:gd name="T7" fmla="*/ 2147483646 h 1822"/>
              <a:gd name="T8" fmla="*/ 2147483646 w 5784"/>
              <a:gd name="T9" fmla="*/ 2147483646 h 1822"/>
              <a:gd name="T10" fmla="*/ 2147483646 w 5784"/>
              <a:gd name="T11" fmla="*/ 0 h 182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84" h="1822">
                <a:moveTo>
                  <a:pt x="5760" y="0"/>
                </a:moveTo>
                <a:cubicBezTo>
                  <a:pt x="5521" y="312"/>
                  <a:pt x="4917" y="913"/>
                  <a:pt x="3947" y="1165"/>
                </a:cubicBezTo>
                <a:cubicBezTo>
                  <a:pt x="2981" y="1415"/>
                  <a:pt x="1023" y="1506"/>
                  <a:pt x="0" y="1470"/>
                </a:cubicBezTo>
                <a:cubicBezTo>
                  <a:pt x="0" y="1606"/>
                  <a:pt x="14" y="1822"/>
                  <a:pt x="16" y="1794"/>
                </a:cubicBezTo>
                <a:cubicBezTo>
                  <a:pt x="1818" y="1819"/>
                  <a:pt x="4180" y="1803"/>
                  <a:pt x="5784" y="1802"/>
                </a:cubicBezTo>
                <a:cubicBezTo>
                  <a:pt x="5776" y="989"/>
                  <a:pt x="5763" y="370"/>
                  <a:pt x="5760" y="0"/>
                </a:cubicBezTo>
                <a:close/>
              </a:path>
            </a:pathLst>
          </a:custGeom>
          <a:gradFill rotWithShape="1">
            <a:gsLst>
              <a:gs pos="0">
                <a:srgbClr val="6197AF">
                  <a:alpha val="57999"/>
                </a:srgbClr>
              </a:gs>
              <a:gs pos="100000">
                <a:srgbClr val="1A708E"/>
              </a:gs>
            </a:gsLst>
            <a:lin ang="0" scaled="1"/>
          </a:gradFill>
          <a:ln>
            <a:noFill/>
          </a:ln>
          <a:effectLst>
            <a:outerShdw dist="107763" dir="13500000" algn="ctr" rotWithShape="0">
              <a:srgbClr val="C2D7E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8" name="Freeform 5"/>
          <p:cNvSpPr>
            <a:spLocks/>
          </p:cNvSpPr>
          <p:nvPr userDrawn="1"/>
        </p:nvSpPr>
        <p:spPr bwMode="auto">
          <a:xfrm>
            <a:off x="-25400" y="-39688"/>
            <a:ext cx="9185275" cy="2181226"/>
          </a:xfrm>
          <a:custGeom>
            <a:avLst/>
            <a:gdLst>
              <a:gd name="T0" fmla="*/ 2147483646 w 5786"/>
              <a:gd name="T1" fmla="*/ 2147483646 h 1374"/>
              <a:gd name="T2" fmla="*/ 2147483646 w 5786"/>
              <a:gd name="T3" fmla="*/ 2147483646 h 1374"/>
              <a:gd name="T4" fmla="*/ 2147483646 w 5786"/>
              <a:gd name="T5" fmla="*/ 2147483646 h 1374"/>
              <a:gd name="T6" fmla="*/ 2147483646 w 5786"/>
              <a:gd name="T7" fmla="*/ 2147483646 h 1374"/>
              <a:gd name="T8" fmla="*/ 0 w 5786"/>
              <a:gd name="T9" fmla="*/ 0 h 1374"/>
              <a:gd name="T10" fmla="*/ 2147483646 w 5786"/>
              <a:gd name="T11" fmla="*/ 2147483646 h 137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86" h="1374">
                <a:moveTo>
                  <a:pt x="8" y="1374"/>
                </a:moveTo>
                <a:cubicBezTo>
                  <a:pt x="246" y="1148"/>
                  <a:pt x="942" y="721"/>
                  <a:pt x="1912" y="538"/>
                </a:cubicBezTo>
                <a:cubicBezTo>
                  <a:pt x="2879" y="356"/>
                  <a:pt x="4761" y="262"/>
                  <a:pt x="5784" y="288"/>
                </a:cubicBezTo>
                <a:cubicBezTo>
                  <a:pt x="5784" y="190"/>
                  <a:pt x="5786" y="5"/>
                  <a:pt x="5784" y="25"/>
                </a:cubicBezTo>
                <a:cubicBezTo>
                  <a:pt x="5784" y="25"/>
                  <a:pt x="2926" y="12"/>
                  <a:pt x="0" y="0"/>
                </a:cubicBezTo>
                <a:cubicBezTo>
                  <a:pt x="9" y="620"/>
                  <a:pt x="3" y="1099"/>
                  <a:pt x="8" y="1374"/>
                </a:cubicBezTo>
                <a:close/>
              </a:path>
            </a:pathLst>
          </a:custGeom>
          <a:gradFill rotWithShape="1">
            <a:gsLst>
              <a:gs pos="0">
                <a:srgbClr val="1A708E"/>
              </a:gs>
              <a:gs pos="100000">
                <a:srgbClr val="6197AF">
                  <a:alpha val="57999"/>
                </a:srgbClr>
              </a:gs>
            </a:gsLst>
            <a:lin ang="0" scaled="1"/>
          </a:gradFill>
          <a:ln>
            <a:noFill/>
          </a:ln>
          <a:effectLst>
            <a:outerShdw dist="107763" dir="2700000" algn="ctr" rotWithShape="0">
              <a:srgbClr val="C2D7E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9" name="Picture 8" descr="Карта области4"/>
          <p:cNvPicPr>
            <a:picLocks noChangeAspect="1" noChangeArrowheads="1"/>
          </p:cNvPicPr>
          <p:nvPr userDrawn="1"/>
        </p:nvPicPr>
        <p:blipFill>
          <a:blip r:embed="rId3">
            <a:lum bright="54000" contrast="-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88913"/>
            <a:ext cx="4564062" cy="649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E834D-15AB-4C2D-983B-4D5342FA2D65}" type="datetime1">
              <a:rPr lang="en-US" smtClean="0"/>
              <a:t>4/28/2026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F31EC-CCD7-4374-836F-D6729DCA7FF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572969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DC817-D071-4404-80EB-87D56183B608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313F6-F511-4F84-ADA2-2512376A6B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17537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D3F18-29A2-4AA4-BCE2-54C498C40B27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20461-D99A-4306-8C5B-71966B9940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612008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A562D-BE03-40A9-9BED-FDD1E5F4B0F6}" type="datetime1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28294-1C7A-444A-8B86-45DB699947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89477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57A3F-D1C1-43A4-96A6-FC3E541127FD}" type="datetime1">
              <a:rPr lang="en-US" smtClean="0"/>
              <a:t>4/28/2026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1D16A-41D2-4293-86F9-1B984C8E1A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369098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DE495-6E67-4CFD-8EC0-618429F37E6C}" type="datetime1">
              <a:rPr lang="en-US" smtClean="0"/>
              <a:t>4/28/2026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5E756-B4C2-45D0-A4B9-AD897C16063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974952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853E5-8D5D-4C84-81C8-5BD69C42EBE6}" type="datetime1">
              <a:rPr lang="en-US" smtClean="0"/>
              <a:t>4/28/2026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038F5-C320-4686-B43D-C8E219E9A97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035724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7071C-B60C-41B9-A8EA-2A1D965CA0D7}" type="datetime1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C8B86-2806-4EF9-AD9D-FB2B892A76F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708069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BFAD0-7212-4BDD-906C-0E11B12CAD0F}" type="datetime1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F7736-5529-41F7-A912-990E8E5A26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023862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C1FE8-E2C0-40D6-B71E-326C023304D8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D32C7-81E0-4C6D-AF0F-D21F0880FAA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6061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39AC43-7D8F-4667-9C4F-4DC07FFA66E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91691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ru-RU" sz="8000">
                <a:solidFill>
                  <a:srgbClr val="C0E474"/>
                </a:solidFill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ru-RU" sz="8000">
                <a:solidFill>
                  <a:srgbClr val="C0E474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EA134-E237-4E9D-89D0-81517E2A9F78}" type="datetime1">
              <a:rPr lang="en-US" smtClean="0"/>
              <a:t>4/28/2026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F4A62-1534-4035-86DF-ED4A6E0DA26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147685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82C22-2593-4CA9-BADE-CBC009436EB6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EB6F1-3B75-462B-AE24-C4DA30F88A7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762385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ru-RU" sz="8000">
                <a:solidFill>
                  <a:srgbClr val="C0E474"/>
                </a:solidFill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ru-RU" sz="8000">
                <a:solidFill>
                  <a:srgbClr val="C0E474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0163F-AAAD-4701-ABDD-9A47ACE9FE09}" type="datetime1">
              <a:rPr lang="en-US" smtClean="0"/>
              <a:t>4/28/2026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E19B8-FCAC-42E7-A8AD-C38EA4648E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811816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AB8A9-C970-4D5F-85D0-1A9FEDEE07CF}" type="datetime1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66D46-E6C9-4936-A6C5-BAEF81E5ACB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879134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5BBCB7-D22C-4291-95F6-0B4523532364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D8290-BBDB-4149-A2D4-3324039FD9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67988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5E934-4540-444F-8175-03C2D32F4517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E74AA-7871-4586-8C8B-3A6CF48E3E9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7649407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24C7F-2910-45CD-9AFD-1FE39AFB29A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5122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687AC-06C5-459A-A064-246ED12A46F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0138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525ED4-2841-45DE-9955-B23F86854E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02634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505A65-A961-4520-BF89-C74FDAA161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39247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46F3B-33D6-473A-9B0C-696769C5841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3142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3384E-070C-4066-A3A8-1FA6112CC8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76244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7AA8BC">
              <a:alpha val="50980"/>
            </a:srgbClr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7" name="Freeform 3"/>
          <p:cNvSpPr>
            <a:spLocks/>
          </p:cNvSpPr>
          <p:nvPr userDrawn="1"/>
        </p:nvSpPr>
        <p:spPr bwMode="auto">
          <a:xfrm>
            <a:off x="-36513" y="-26988"/>
            <a:ext cx="8353426" cy="6869113"/>
          </a:xfrm>
          <a:custGeom>
            <a:avLst/>
            <a:gdLst>
              <a:gd name="T0" fmla="*/ 2147483646 w 5381"/>
              <a:gd name="T1" fmla="*/ 2147483646 h 4327"/>
              <a:gd name="T2" fmla="*/ 2147483646 w 5381"/>
              <a:gd name="T3" fmla="*/ 2147483646 h 4327"/>
              <a:gd name="T4" fmla="*/ 2147483646 w 5381"/>
              <a:gd name="T5" fmla="*/ 2147483646 h 4327"/>
              <a:gd name="T6" fmla="*/ 2147483646 w 5381"/>
              <a:gd name="T7" fmla="*/ 2147483646 h 4327"/>
              <a:gd name="T8" fmla="*/ 0 w 5381"/>
              <a:gd name="T9" fmla="*/ 0 h 4327"/>
              <a:gd name="T10" fmla="*/ 2147483646 w 5381"/>
              <a:gd name="T11" fmla="*/ 2147483646 h 43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381" h="4327">
                <a:moveTo>
                  <a:pt x="4017" y="17"/>
                </a:moveTo>
                <a:cubicBezTo>
                  <a:pt x="4909" y="388"/>
                  <a:pt x="5372" y="1508"/>
                  <a:pt x="5351" y="2225"/>
                </a:cubicBezTo>
                <a:cubicBezTo>
                  <a:pt x="5381" y="2951"/>
                  <a:pt x="4783" y="3968"/>
                  <a:pt x="3892" y="4318"/>
                </a:cubicBezTo>
                <a:lnTo>
                  <a:pt x="4" y="4327"/>
                </a:lnTo>
                <a:lnTo>
                  <a:pt x="0" y="0"/>
                </a:lnTo>
                <a:lnTo>
                  <a:pt x="4017" y="17"/>
                </a:lnTo>
                <a:close/>
              </a:path>
            </a:pathLst>
          </a:custGeom>
          <a:gradFill rotWithShape="1">
            <a:gsLst>
              <a:gs pos="0">
                <a:srgbClr val="BDD3DD"/>
              </a:gs>
              <a:gs pos="50000">
                <a:srgbClr val="E4EDF1"/>
              </a:gs>
              <a:gs pos="100000">
                <a:srgbClr val="BDD3DD"/>
              </a:gs>
            </a:gsLst>
            <a:lin ang="5400000" scaled="1"/>
          </a:gradFill>
          <a:ln>
            <a:noFill/>
          </a:ln>
          <a:effectLst>
            <a:outerShdw dist="80322" dir="1106097" algn="ctr" rotWithShape="0">
              <a:srgbClr val="8EA8A7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8" name="Freeform 4"/>
          <p:cNvSpPr>
            <a:spLocks/>
          </p:cNvSpPr>
          <p:nvPr userDrawn="1"/>
        </p:nvSpPr>
        <p:spPr bwMode="auto">
          <a:xfrm>
            <a:off x="-36513" y="4019550"/>
            <a:ext cx="9190038" cy="2951163"/>
          </a:xfrm>
          <a:custGeom>
            <a:avLst/>
            <a:gdLst>
              <a:gd name="T0" fmla="*/ 2147483646 w 6272"/>
              <a:gd name="T1" fmla="*/ 0 h 1859"/>
              <a:gd name="T2" fmla="*/ 2147483646 w 6272"/>
              <a:gd name="T3" fmla="*/ 2147483646 h 1859"/>
              <a:gd name="T4" fmla="*/ 2147483646 w 6272"/>
              <a:gd name="T5" fmla="*/ 2147483646 h 1859"/>
              <a:gd name="T6" fmla="*/ 2147483646 w 6272"/>
              <a:gd name="T7" fmla="*/ 2147483646 h 1859"/>
              <a:gd name="T8" fmla="*/ 2147483646 w 6272"/>
              <a:gd name="T9" fmla="*/ 2147483646 h 1859"/>
              <a:gd name="T10" fmla="*/ 2147483646 w 6272"/>
              <a:gd name="T11" fmla="*/ 0 h 185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72" h="1859">
                <a:moveTo>
                  <a:pt x="6252" y="0"/>
                </a:moveTo>
                <a:cubicBezTo>
                  <a:pt x="5993" y="312"/>
                  <a:pt x="5343" y="907"/>
                  <a:pt x="4292" y="1159"/>
                </a:cubicBezTo>
                <a:cubicBezTo>
                  <a:pt x="3246" y="1409"/>
                  <a:pt x="1125" y="1500"/>
                  <a:pt x="16" y="1464"/>
                </a:cubicBezTo>
                <a:cubicBezTo>
                  <a:pt x="16" y="1600"/>
                  <a:pt x="0" y="1859"/>
                  <a:pt x="2" y="1831"/>
                </a:cubicBezTo>
                <a:cubicBezTo>
                  <a:pt x="2" y="1831"/>
                  <a:pt x="3103" y="1790"/>
                  <a:pt x="6272" y="1808"/>
                </a:cubicBezTo>
                <a:cubicBezTo>
                  <a:pt x="6262" y="953"/>
                  <a:pt x="6256" y="379"/>
                  <a:pt x="6252" y="0"/>
                </a:cubicBezTo>
                <a:close/>
              </a:path>
            </a:pathLst>
          </a:custGeom>
          <a:solidFill>
            <a:srgbClr val="A6C4D2"/>
          </a:solidFill>
          <a:ln>
            <a:noFill/>
          </a:ln>
          <a:effectLst>
            <a:outerShdw dist="107763" dir="13500000" algn="ctr" rotWithShape="0">
              <a:srgbClr val="8EA8A7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9" name="Freeform 5"/>
          <p:cNvSpPr>
            <a:spLocks/>
          </p:cNvSpPr>
          <p:nvPr userDrawn="1"/>
        </p:nvSpPr>
        <p:spPr bwMode="auto">
          <a:xfrm>
            <a:off x="-47625" y="-33338"/>
            <a:ext cx="9190038" cy="1230313"/>
          </a:xfrm>
          <a:custGeom>
            <a:avLst/>
            <a:gdLst>
              <a:gd name="T0" fmla="*/ 2147483646 w 6272"/>
              <a:gd name="T1" fmla="*/ 2147483646 h 775"/>
              <a:gd name="T2" fmla="*/ 2147483646 w 6272"/>
              <a:gd name="T3" fmla="*/ 2147483646 h 775"/>
              <a:gd name="T4" fmla="*/ 2147483646 w 6272"/>
              <a:gd name="T5" fmla="*/ 2147483646 h 775"/>
              <a:gd name="T6" fmla="*/ 2147483646 w 6272"/>
              <a:gd name="T7" fmla="*/ 2147483646 h 775"/>
              <a:gd name="T8" fmla="*/ 2147483646 w 6272"/>
              <a:gd name="T9" fmla="*/ 2147483646 h 775"/>
              <a:gd name="T10" fmla="*/ 2147483646 w 6272"/>
              <a:gd name="T11" fmla="*/ 2147483646 h 77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72" h="775">
                <a:moveTo>
                  <a:pt x="5" y="775"/>
                </a:moveTo>
                <a:cubicBezTo>
                  <a:pt x="263" y="647"/>
                  <a:pt x="1003" y="398"/>
                  <a:pt x="2054" y="295"/>
                </a:cubicBezTo>
                <a:cubicBezTo>
                  <a:pt x="3102" y="192"/>
                  <a:pt x="5151" y="145"/>
                  <a:pt x="6260" y="160"/>
                </a:cubicBezTo>
                <a:cubicBezTo>
                  <a:pt x="6260" y="104"/>
                  <a:pt x="6272" y="0"/>
                  <a:pt x="6270" y="11"/>
                </a:cubicBezTo>
                <a:cubicBezTo>
                  <a:pt x="6270" y="11"/>
                  <a:pt x="3178" y="11"/>
                  <a:pt x="8" y="4"/>
                </a:cubicBezTo>
                <a:cubicBezTo>
                  <a:pt x="17" y="355"/>
                  <a:pt x="0" y="619"/>
                  <a:pt x="5" y="775"/>
                </a:cubicBezTo>
                <a:close/>
              </a:path>
            </a:pathLst>
          </a:custGeom>
          <a:solidFill>
            <a:srgbClr val="A6C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8023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2C6284"/>
                </a:solidFill>
              </a:defRPr>
            </a:lvl1pPr>
          </a:lstStyle>
          <a:p>
            <a:pPr>
              <a:defRPr/>
            </a:pPr>
            <a:fld id="{F63C4E2E-6AE5-4DBA-AC23-2E6C01972C6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15" r:id="rId1"/>
    <p:sldLayoutId id="2147485477" r:id="rId2"/>
    <p:sldLayoutId id="2147485478" r:id="rId3"/>
    <p:sldLayoutId id="2147485479" r:id="rId4"/>
    <p:sldLayoutId id="2147485480" r:id="rId5"/>
    <p:sldLayoutId id="2147485481" r:id="rId6"/>
    <p:sldLayoutId id="2147485482" r:id="rId7"/>
    <p:sldLayoutId id="2147485483" r:id="rId8"/>
    <p:sldLayoutId id="2147485484" r:id="rId9"/>
    <p:sldLayoutId id="2147485485" r:id="rId10"/>
    <p:sldLayoutId id="2147485486" r:id="rId11"/>
    <p:sldLayoutId id="2147485487" r:id="rId12"/>
    <p:sldLayoutId id="2147485488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25547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255471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255471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255471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255471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255471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255471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255471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25547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2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97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89" y="3919613"/>
              <a:ext cx="2513124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59564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051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2052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B02BB9A-79BE-4E9B-8AEC-4E3C761569D1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0F16B75C-12E1-4F23-B799-B4C35E9BE2F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7AA8BC">
              <a:alpha val="50980"/>
            </a:srgbClr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057" name="Freeform 3"/>
          <p:cNvSpPr>
            <a:spLocks/>
          </p:cNvSpPr>
          <p:nvPr userDrawn="1"/>
        </p:nvSpPr>
        <p:spPr bwMode="auto">
          <a:xfrm>
            <a:off x="-36513" y="-26988"/>
            <a:ext cx="8353426" cy="6869113"/>
          </a:xfrm>
          <a:custGeom>
            <a:avLst/>
            <a:gdLst>
              <a:gd name="T0" fmla="*/ 2147483646 w 5381"/>
              <a:gd name="T1" fmla="*/ 2147483646 h 4327"/>
              <a:gd name="T2" fmla="*/ 2147483646 w 5381"/>
              <a:gd name="T3" fmla="*/ 2147483646 h 4327"/>
              <a:gd name="T4" fmla="*/ 2147483646 w 5381"/>
              <a:gd name="T5" fmla="*/ 2147483646 h 4327"/>
              <a:gd name="T6" fmla="*/ 2147483646 w 5381"/>
              <a:gd name="T7" fmla="*/ 2147483646 h 4327"/>
              <a:gd name="T8" fmla="*/ 0 w 5381"/>
              <a:gd name="T9" fmla="*/ 0 h 4327"/>
              <a:gd name="T10" fmla="*/ 2147483646 w 5381"/>
              <a:gd name="T11" fmla="*/ 2147483646 h 43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381" h="4327">
                <a:moveTo>
                  <a:pt x="4017" y="17"/>
                </a:moveTo>
                <a:cubicBezTo>
                  <a:pt x="4909" y="388"/>
                  <a:pt x="5372" y="1508"/>
                  <a:pt x="5351" y="2225"/>
                </a:cubicBezTo>
                <a:cubicBezTo>
                  <a:pt x="5381" y="2951"/>
                  <a:pt x="4783" y="3968"/>
                  <a:pt x="3892" y="4318"/>
                </a:cubicBezTo>
                <a:lnTo>
                  <a:pt x="4" y="4327"/>
                </a:lnTo>
                <a:lnTo>
                  <a:pt x="0" y="0"/>
                </a:lnTo>
                <a:lnTo>
                  <a:pt x="4017" y="17"/>
                </a:lnTo>
                <a:close/>
              </a:path>
            </a:pathLst>
          </a:custGeom>
          <a:gradFill rotWithShape="1">
            <a:gsLst>
              <a:gs pos="0">
                <a:srgbClr val="BDD3DD"/>
              </a:gs>
              <a:gs pos="50000">
                <a:srgbClr val="E4EDF1"/>
              </a:gs>
              <a:gs pos="100000">
                <a:srgbClr val="BDD3DD"/>
              </a:gs>
            </a:gsLst>
            <a:lin ang="5400000" scaled="1"/>
          </a:gradFill>
          <a:ln>
            <a:noFill/>
          </a:ln>
          <a:effectLst>
            <a:outerShdw dist="80322" dir="1106097" algn="ctr" rotWithShape="0">
              <a:srgbClr val="8EA8A7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58" name="Freeform 4"/>
          <p:cNvSpPr>
            <a:spLocks/>
          </p:cNvSpPr>
          <p:nvPr userDrawn="1"/>
        </p:nvSpPr>
        <p:spPr bwMode="auto">
          <a:xfrm>
            <a:off x="-36513" y="4019550"/>
            <a:ext cx="9190038" cy="2951163"/>
          </a:xfrm>
          <a:custGeom>
            <a:avLst/>
            <a:gdLst>
              <a:gd name="T0" fmla="*/ 2147483646 w 6272"/>
              <a:gd name="T1" fmla="*/ 0 h 1859"/>
              <a:gd name="T2" fmla="*/ 2147483646 w 6272"/>
              <a:gd name="T3" fmla="*/ 2147483646 h 1859"/>
              <a:gd name="T4" fmla="*/ 2147483646 w 6272"/>
              <a:gd name="T5" fmla="*/ 2147483646 h 1859"/>
              <a:gd name="T6" fmla="*/ 2147483646 w 6272"/>
              <a:gd name="T7" fmla="*/ 2147483646 h 1859"/>
              <a:gd name="T8" fmla="*/ 2147483646 w 6272"/>
              <a:gd name="T9" fmla="*/ 2147483646 h 1859"/>
              <a:gd name="T10" fmla="*/ 2147483646 w 6272"/>
              <a:gd name="T11" fmla="*/ 0 h 185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72" h="1859">
                <a:moveTo>
                  <a:pt x="6252" y="0"/>
                </a:moveTo>
                <a:cubicBezTo>
                  <a:pt x="5993" y="312"/>
                  <a:pt x="5343" y="907"/>
                  <a:pt x="4292" y="1159"/>
                </a:cubicBezTo>
                <a:cubicBezTo>
                  <a:pt x="3246" y="1409"/>
                  <a:pt x="1125" y="1500"/>
                  <a:pt x="16" y="1464"/>
                </a:cubicBezTo>
                <a:cubicBezTo>
                  <a:pt x="16" y="1600"/>
                  <a:pt x="0" y="1859"/>
                  <a:pt x="2" y="1831"/>
                </a:cubicBezTo>
                <a:cubicBezTo>
                  <a:pt x="2" y="1831"/>
                  <a:pt x="3103" y="1790"/>
                  <a:pt x="6272" y="1808"/>
                </a:cubicBezTo>
                <a:cubicBezTo>
                  <a:pt x="6262" y="953"/>
                  <a:pt x="6256" y="379"/>
                  <a:pt x="6252" y="0"/>
                </a:cubicBezTo>
                <a:close/>
              </a:path>
            </a:pathLst>
          </a:custGeom>
          <a:solidFill>
            <a:srgbClr val="A6C4D2"/>
          </a:solidFill>
          <a:ln>
            <a:noFill/>
          </a:ln>
          <a:effectLst>
            <a:outerShdw dist="107763" dir="13500000" algn="ctr" rotWithShape="0">
              <a:srgbClr val="8EA8A7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9" name="Freeform 5"/>
          <p:cNvSpPr>
            <a:spLocks/>
          </p:cNvSpPr>
          <p:nvPr userDrawn="1"/>
        </p:nvSpPr>
        <p:spPr bwMode="auto">
          <a:xfrm>
            <a:off x="-47625" y="-33338"/>
            <a:ext cx="9190038" cy="1230313"/>
          </a:xfrm>
          <a:custGeom>
            <a:avLst/>
            <a:gdLst>
              <a:gd name="T0" fmla="*/ 2147483646 w 6272"/>
              <a:gd name="T1" fmla="*/ 2147483646 h 775"/>
              <a:gd name="T2" fmla="*/ 2147483646 w 6272"/>
              <a:gd name="T3" fmla="*/ 2147483646 h 775"/>
              <a:gd name="T4" fmla="*/ 2147483646 w 6272"/>
              <a:gd name="T5" fmla="*/ 2147483646 h 775"/>
              <a:gd name="T6" fmla="*/ 2147483646 w 6272"/>
              <a:gd name="T7" fmla="*/ 2147483646 h 775"/>
              <a:gd name="T8" fmla="*/ 2147483646 w 6272"/>
              <a:gd name="T9" fmla="*/ 2147483646 h 775"/>
              <a:gd name="T10" fmla="*/ 2147483646 w 6272"/>
              <a:gd name="T11" fmla="*/ 2147483646 h 77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72" h="775">
                <a:moveTo>
                  <a:pt x="5" y="775"/>
                </a:moveTo>
                <a:cubicBezTo>
                  <a:pt x="263" y="647"/>
                  <a:pt x="1003" y="398"/>
                  <a:pt x="2054" y="295"/>
                </a:cubicBezTo>
                <a:cubicBezTo>
                  <a:pt x="3102" y="192"/>
                  <a:pt x="5151" y="145"/>
                  <a:pt x="6260" y="160"/>
                </a:cubicBezTo>
                <a:cubicBezTo>
                  <a:pt x="6260" y="104"/>
                  <a:pt x="6272" y="0"/>
                  <a:pt x="6270" y="11"/>
                </a:cubicBezTo>
                <a:cubicBezTo>
                  <a:pt x="6270" y="11"/>
                  <a:pt x="3178" y="11"/>
                  <a:pt x="8" y="4"/>
                </a:cubicBezTo>
                <a:cubicBezTo>
                  <a:pt x="17" y="355"/>
                  <a:pt x="0" y="619"/>
                  <a:pt x="5" y="775"/>
                </a:cubicBezTo>
                <a:close/>
              </a:path>
            </a:pathLst>
          </a:custGeom>
          <a:solidFill>
            <a:srgbClr val="A6C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16" r:id="rId1"/>
    <p:sldLayoutId id="2147485489" r:id="rId2"/>
    <p:sldLayoutId id="2147485490" r:id="rId3"/>
    <p:sldLayoutId id="2147485491" r:id="rId4"/>
    <p:sldLayoutId id="2147485492" r:id="rId5"/>
    <p:sldLayoutId id="2147485493" r:id="rId6"/>
    <p:sldLayoutId id="2147485494" r:id="rId7"/>
    <p:sldLayoutId id="2147485495" r:id="rId8"/>
    <p:sldLayoutId id="2147485496" r:id="rId9"/>
    <p:sldLayoutId id="2147485497" r:id="rId10"/>
    <p:sldLayoutId id="2147485517" r:id="rId11"/>
    <p:sldLayoutId id="2147485498" r:id="rId12"/>
    <p:sldLayoutId id="2147485518" r:id="rId13"/>
    <p:sldLayoutId id="2147485499" r:id="rId14"/>
    <p:sldLayoutId id="2147485500" r:id="rId15"/>
    <p:sldLayoutId id="2147485501" r:id="rId16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70302020209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70302020209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70302020209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70302020209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6"/>
          <p:cNvGrpSpPr>
            <a:grpSpLocks/>
          </p:cNvGrpSpPr>
          <p:nvPr/>
        </p:nvGrpSpPr>
        <p:grpSpPr bwMode="auto">
          <a:xfrm>
            <a:off x="-7938" y="-7938"/>
            <a:ext cx="9169401" cy="687387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2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97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89" y="3919613"/>
              <a:ext cx="2513124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59564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75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3076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7DEC6BF-CDAC-4D6B-A3BA-0DCA2D95E1B3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4A08CFA5-F531-4A3D-AA70-78EEF94A14B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7AA8BC">
              <a:alpha val="50980"/>
            </a:srgbClr>
          </a:solidFill>
          <a:ln>
            <a:noFill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081" name="Freeform 3"/>
          <p:cNvSpPr>
            <a:spLocks/>
          </p:cNvSpPr>
          <p:nvPr userDrawn="1"/>
        </p:nvSpPr>
        <p:spPr bwMode="auto">
          <a:xfrm>
            <a:off x="-36513" y="-26988"/>
            <a:ext cx="8353426" cy="6869113"/>
          </a:xfrm>
          <a:custGeom>
            <a:avLst/>
            <a:gdLst>
              <a:gd name="T0" fmla="*/ 2147483646 w 5381"/>
              <a:gd name="T1" fmla="*/ 2147483646 h 4327"/>
              <a:gd name="T2" fmla="*/ 2147483646 w 5381"/>
              <a:gd name="T3" fmla="*/ 2147483646 h 4327"/>
              <a:gd name="T4" fmla="*/ 2147483646 w 5381"/>
              <a:gd name="T5" fmla="*/ 2147483646 h 4327"/>
              <a:gd name="T6" fmla="*/ 2147483646 w 5381"/>
              <a:gd name="T7" fmla="*/ 2147483646 h 4327"/>
              <a:gd name="T8" fmla="*/ 0 w 5381"/>
              <a:gd name="T9" fmla="*/ 0 h 4327"/>
              <a:gd name="T10" fmla="*/ 2147483646 w 5381"/>
              <a:gd name="T11" fmla="*/ 2147483646 h 432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381" h="4327">
                <a:moveTo>
                  <a:pt x="4017" y="17"/>
                </a:moveTo>
                <a:cubicBezTo>
                  <a:pt x="4909" y="388"/>
                  <a:pt x="5372" y="1508"/>
                  <a:pt x="5351" y="2225"/>
                </a:cubicBezTo>
                <a:cubicBezTo>
                  <a:pt x="5381" y="2951"/>
                  <a:pt x="4783" y="3968"/>
                  <a:pt x="3892" y="4318"/>
                </a:cubicBezTo>
                <a:lnTo>
                  <a:pt x="4" y="4327"/>
                </a:lnTo>
                <a:lnTo>
                  <a:pt x="0" y="0"/>
                </a:lnTo>
                <a:lnTo>
                  <a:pt x="4017" y="17"/>
                </a:lnTo>
                <a:close/>
              </a:path>
            </a:pathLst>
          </a:custGeom>
          <a:gradFill rotWithShape="1">
            <a:gsLst>
              <a:gs pos="0">
                <a:srgbClr val="BDD3DD"/>
              </a:gs>
              <a:gs pos="50000">
                <a:srgbClr val="E4EDF1"/>
              </a:gs>
              <a:gs pos="100000">
                <a:srgbClr val="BDD3DD"/>
              </a:gs>
            </a:gsLst>
            <a:lin ang="5400000" scaled="1"/>
          </a:gradFill>
          <a:ln>
            <a:noFill/>
          </a:ln>
          <a:effectLst>
            <a:outerShdw dist="80322" dir="1106097" algn="ctr" rotWithShape="0">
              <a:srgbClr val="8EA8A7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2" name="Freeform 4"/>
          <p:cNvSpPr>
            <a:spLocks/>
          </p:cNvSpPr>
          <p:nvPr userDrawn="1"/>
        </p:nvSpPr>
        <p:spPr bwMode="auto">
          <a:xfrm>
            <a:off x="-36513" y="4019550"/>
            <a:ext cx="9190038" cy="2951163"/>
          </a:xfrm>
          <a:custGeom>
            <a:avLst/>
            <a:gdLst>
              <a:gd name="T0" fmla="*/ 2147483646 w 6272"/>
              <a:gd name="T1" fmla="*/ 0 h 1859"/>
              <a:gd name="T2" fmla="*/ 2147483646 w 6272"/>
              <a:gd name="T3" fmla="*/ 2147483646 h 1859"/>
              <a:gd name="T4" fmla="*/ 2147483646 w 6272"/>
              <a:gd name="T5" fmla="*/ 2147483646 h 1859"/>
              <a:gd name="T6" fmla="*/ 2147483646 w 6272"/>
              <a:gd name="T7" fmla="*/ 2147483646 h 1859"/>
              <a:gd name="T8" fmla="*/ 2147483646 w 6272"/>
              <a:gd name="T9" fmla="*/ 2147483646 h 1859"/>
              <a:gd name="T10" fmla="*/ 2147483646 w 6272"/>
              <a:gd name="T11" fmla="*/ 0 h 185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72" h="1859">
                <a:moveTo>
                  <a:pt x="6252" y="0"/>
                </a:moveTo>
                <a:cubicBezTo>
                  <a:pt x="5993" y="312"/>
                  <a:pt x="5343" y="907"/>
                  <a:pt x="4292" y="1159"/>
                </a:cubicBezTo>
                <a:cubicBezTo>
                  <a:pt x="3246" y="1409"/>
                  <a:pt x="1125" y="1500"/>
                  <a:pt x="16" y="1464"/>
                </a:cubicBezTo>
                <a:cubicBezTo>
                  <a:pt x="16" y="1600"/>
                  <a:pt x="0" y="1859"/>
                  <a:pt x="2" y="1831"/>
                </a:cubicBezTo>
                <a:cubicBezTo>
                  <a:pt x="2" y="1831"/>
                  <a:pt x="3103" y="1790"/>
                  <a:pt x="6272" y="1808"/>
                </a:cubicBezTo>
                <a:cubicBezTo>
                  <a:pt x="6262" y="953"/>
                  <a:pt x="6256" y="379"/>
                  <a:pt x="6252" y="0"/>
                </a:cubicBezTo>
                <a:close/>
              </a:path>
            </a:pathLst>
          </a:custGeom>
          <a:solidFill>
            <a:srgbClr val="A6C4D2"/>
          </a:solidFill>
          <a:ln>
            <a:noFill/>
          </a:ln>
          <a:effectLst>
            <a:outerShdw dist="107763" dir="13500000" algn="ctr" rotWithShape="0">
              <a:srgbClr val="8EA8A7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83" name="Freeform 5"/>
          <p:cNvSpPr>
            <a:spLocks/>
          </p:cNvSpPr>
          <p:nvPr userDrawn="1"/>
        </p:nvSpPr>
        <p:spPr bwMode="auto">
          <a:xfrm>
            <a:off x="-47625" y="-33338"/>
            <a:ext cx="9190038" cy="1230313"/>
          </a:xfrm>
          <a:custGeom>
            <a:avLst/>
            <a:gdLst>
              <a:gd name="T0" fmla="*/ 2147483646 w 6272"/>
              <a:gd name="T1" fmla="*/ 2147483646 h 775"/>
              <a:gd name="T2" fmla="*/ 2147483646 w 6272"/>
              <a:gd name="T3" fmla="*/ 2147483646 h 775"/>
              <a:gd name="T4" fmla="*/ 2147483646 w 6272"/>
              <a:gd name="T5" fmla="*/ 2147483646 h 775"/>
              <a:gd name="T6" fmla="*/ 2147483646 w 6272"/>
              <a:gd name="T7" fmla="*/ 2147483646 h 775"/>
              <a:gd name="T8" fmla="*/ 2147483646 w 6272"/>
              <a:gd name="T9" fmla="*/ 2147483646 h 775"/>
              <a:gd name="T10" fmla="*/ 2147483646 w 6272"/>
              <a:gd name="T11" fmla="*/ 2147483646 h 77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72" h="775">
                <a:moveTo>
                  <a:pt x="5" y="775"/>
                </a:moveTo>
                <a:cubicBezTo>
                  <a:pt x="263" y="647"/>
                  <a:pt x="1003" y="398"/>
                  <a:pt x="2054" y="295"/>
                </a:cubicBezTo>
                <a:cubicBezTo>
                  <a:pt x="3102" y="192"/>
                  <a:pt x="5151" y="145"/>
                  <a:pt x="6260" y="160"/>
                </a:cubicBezTo>
                <a:cubicBezTo>
                  <a:pt x="6260" y="104"/>
                  <a:pt x="6272" y="0"/>
                  <a:pt x="6270" y="11"/>
                </a:cubicBezTo>
                <a:cubicBezTo>
                  <a:pt x="6270" y="11"/>
                  <a:pt x="3178" y="11"/>
                  <a:pt x="8" y="4"/>
                </a:cubicBezTo>
                <a:cubicBezTo>
                  <a:pt x="17" y="355"/>
                  <a:pt x="0" y="619"/>
                  <a:pt x="5" y="775"/>
                </a:cubicBezTo>
                <a:close/>
              </a:path>
            </a:pathLst>
          </a:custGeom>
          <a:solidFill>
            <a:srgbClr val="A6C4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19" r:id="rId1"/>
    <p:sldLayoutId id="2147485502" r:id="rId2"/>
    <p:sldLayoutId id="2147485503" r:id="rId3"/>
    <p:sldLayoutId id="2147485504" r:id="rId4"/>
    <p:sldLayoutId id="2147485505" r:id="rId5"/>
    <p:sldLayoutId id="2147485506" r:id="rId6"/>
    <p:sldLayoutId id="2147485507" r:id="rId7"/>
    <p:sldLayoutId id="2147485508" r:id="rId8"/>
    <p:sldLayoutId id="2147485509" r:id="rId9"/>
    <p:sldLayoutId id="2147485510" r:id="rId10"/>
    <p:sldLayoutId id="2147485520" r:id="rId11"/>
    <p:sldLayoutId id="2147485511" r:id="rId12"/>
    <p:sldLayoutId id="2147485521" r:id="rId13"/>
    <p:sldLayoutId id="2147485512" r:id="rId14"/>
    <p:sldLayoutId id="2147485513" r:id="rId15"/>
    <p:sldLayoutId id="2147485514" r:id="rId16"/>
    <p:sldLayoutId id="2147485522" r:id="rId17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70302020209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70302020209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70302020209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70302020209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1.png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3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B3376BD-D342-44C9-912F-9C57F023CB0B}" type="slidenum">
              <a:rPr lang="ru-RU" altLang="ru-RU" sz="1400" smtClean="0">
                <a:solidFill>
                  <a:srgbClr val="2C6284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ru-RU" altLang="ru-RU" sz="1400">
              <a:solidFill>
                <a:srgbClr val="2C6284"/>
              </a:solidFill>
              <a:latin typeface="Arial" panose="020B0604020202020204" pitchFamily="34" charset="0"/>
            </a:endParaRPr>
          </a:p>
        </p:txBody>
      </p:sp>
      <p:sp>
        <p:nvSpPr>
          <p:cNvPr id="9220" name="TextBox 5"/>
          <p:cNvSpPr txBox="1">
            <a:spLocks noChangeArrowheads="1"/>
          </p:cNvSpPr>
          <p:nvPr/>
        </p:nvSpPr>
        <p:spPr bwMode="auto">
          <a:xfrm>
            <a:off x="46038" y="5157788"/>
            <a:ext cx="9144000" cy="150810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</a:t>
            </a:r>
            <a:r>
              <a:rPr lang="ru-RU" alt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поселения «Поселок Айхал» муниципального района «Мирнинский район» Республики Саха (Якутия) на 2026 год и плановый период 2027 и 2028 </a:t>
            </a:r>
            <a:r>
              <a:rPr lang="ru-RU" alt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lvl="0" algn="ctr">
              <a:spcBef>
                <a:spcPct val="0"/>
              </a:spcBef>
              <a:buNone/>
              <a:defRPr/>
            </a:pPr>
            <a:r>
              <a:rPr lang="ru-RU" altLang="ru-RU" sz="2000" b="1" i="1" dirty="0">
                <a:solidFill>
                  <a:srgbClr val="54A02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сессии поселкового Совета депутатов от </a:t>
            </a:r>
            <a:r>
              <a:rPr lang="ru-RU" altLang="ru-RU" sz="2000" b="1" i="1" dirty="0" smtClean="0">
                <a:solidFill>
                  <a:srgbClr val="54A02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23.04.2026 </a:t>
            </a:r>
            <a:r>
              <a:rPr lang="en-US" altLang="ru-RU" sz="2000" b="1" i="1" dirty="0">
                <a:solidFill>
                  <a:srgbClr val="54A02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sz="2000" b="1" i="1" dirty="0">
                <a:solidFill>
                  <a:srgbClr val="54A02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2000" b="1" i="1" dirty="0" smtClean="0">
                <a:solidFill>
                  <a:srgbClr val="54A021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№49-7</a:t>
            </a:r>
            <a:endParaRPr lang="ru-RU" altLang="ru-RU" sz="2000" b="1" i="1" dirty="0">
              <a:solidFill>
                <a:srgbClr val="54A021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TextBox 5"/>
          <p:cNvSpPr txBox="1">
            <a:spLocks noChangeArrowheads="1"/>
          </p:cNvSpPr>
          <p:nvPr/>
        </p:nvSpPr>
        <p:spPr bwMode="auto">
          <a:xfrm>
            <a:off x="168275" y="350838"/>
            <a:ext cx="8658225" cy="7080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</a:t>
            </a:r>
          </a:p>
        </p:txBody>
      </p:sp>
      <p:pic>
        <p:nvPicPr>
          <p:cNvPr id="13317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575" y="1163638"/>
            <a:ext cx="4111625" cy="411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Рисунок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8" y="-115888"/>
            <a:ext cx="733425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150" y="217488"/>
            <a:ext cx="8137525" cy="830262"/>
          </a:xfrm>
          <a:ln>
            <a:miter lim="800000"/>
            <a:headEnd/>
            <a:tailEnd/>
          </a:ln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ЗЕМЕЛЬНЫЙ НАЛОГ</a:t>
            </a:r>
            <a:b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Глава 31 Налогового кодекса РФ, Решение сессии Айхальского поселкового Совета от 27.11.2010 № 39-10</a:t>
            </a:r>
          </a:p>
        </p:txBody>
      </p:sp>
      <p:sp>
        <p:nvSpPr>
          <p:cNvPr id="27651" name="Номер слайда 2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206DCD-CA22-433F-8B75-7F12CCAA28D0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sp>
        <p:nvSpPr>
          <p:cNvPr id="27652" name="Прямоугольник 4"/>
          <p:cNvSpPr>
            <a:spLocks noChangeArrowheads="1"/>
          </p:cNvSpPr>
          <p:nvPr/>
        </p:nvSpPr>
        <p:spPr bwMode="auto">
          <a:xfrm>
            <a:off x="76200" y="990600"/>
            <a:ext cx="89550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Налогоплательщиками налога признаются организации и физические лица, обладающие земельными участками на праве собственности, праве постоянного (бессрочного) пользования или праве пожизненного наследуемого владения.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уплаты земельного налога для физических лиц </a:t>
            </a:r>
            <a:r>
              <a:rPr lang="ru-RU" altLang="ru-RU" sz="1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1 декабря </a:t>
            </a:r>
            <a:r>
              <a:rPr lang="ru-RU" altLang="ru-RU" sz="1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года, следующего </a:t>
            </a:r>
            <a:r>
              <a:rPr lang="ru-RU" altLang="ru-RU" sz="1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истекшим налоговым периодом, для организаций сроки установлены Налоговым кодексом Российской Федерации.</a:t>
            </a:r>
          </a:p>
        </p:txBody>
      </p:sp>
      <p:pic>
        <p:nvPicPr>
          <p:cNvPr id="27653" name="Прямоугольник 5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2324100"/>
            <a:ext cx="9131300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7950" y="1822153"/>
            <a:ext cx="8954795" cy="369332"/>
          </a:xfrm>
          <a:prstGeom prst="rect">
            <a:avLst/>
          </a:prstGeom>
          <a:solidFill>
            <a:srgbClr val="CCECFF"/>
          </a:solidFill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Налоговые ставки 0,3 - 1,5%</a:t>
            </a:r>
          </a:p>
        </p:txBody>
      </p:sp>
      <p:pic>
        <p:nvPicPr>
          <p:cNvPr id="27655" name="Рисунок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-87313"/>
            <a:ext cx="730250" cy="93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166688"/>
            <a:ext cx="8394700" cy="844550"/>
          </a:xfrm>
          <a:ln>
            <a:miter lim="800000"/>
            <a:headEnd/>
            <a:tailEnd/>
          </a:ln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НАЛОГ НА ИМУЩЕСТВО ФИЗИЧЕСКИХ ЛИЦ</a:t>
            </a:r>
            <a:b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Глава 32 Налогового кодекса РФ, Решение сессии Айхальского поселкового Совета от 27.11.2010 № 39-10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8675" name="Номер слайда 2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91C70EA-0399-41A6-90DF-5DDAF34C8C7E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713" y="1544638"/>
            <a:ext cx="1593851" cy="15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Box 5"/>
          <p:cNvSpPr txBox="1">
            <a:spLocks noChangeArrowheads="1"/>
          </p:cNvSpPr>
          <p:nvPr/>
        </p:nvSpPr>
        <p:spPr bwMode="auto">
          <a:xfrm>
            <a:off x="1481138" y="1011238"/>
            <a:ext cx="592772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 b="1">
                <a:solidFill>
                  <a:srgbClr val="000000"/>
                </a:solidFill>
                <a:latin typeface="Arial" panose="020B0604020202020204" pitchFamily="34" charset="0"/>
              </a:rPr>
              <a:t>Объект налогообложения от кадастровой стоимости: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2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ru-RU" altLang="ru-RU" sz="1200">
                <a:solidFill>
                  <a:schemeClr val="tx1"/>
                </a:solidFill>
                <a:latin typeface="Arial" panose="020B0604020202020204" pitchFamily="34" charset="0"/>
              </a:rPr>
              <a:t> жилые дома и помещения, в том числе объекты незавершенного строительства; единые недвижимые комплексы с жилыми помещениями; гаражи и машино-места; хозяйственные строения или сооружения, площадь каждого из которых не превышает 50 кв. метров</a:t>
            </a:r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altLang="ru-RU" sz="1200">
                <a:solidFill>
                  <a:schemeClr val="tx1"/>
                </a:solidFill>
                <a:latin typeface="Arial" panose="020B0604020202020204" pitchFamily="34" charset="0"/>
              </a:rPr>
              <a:t>объекты налогообложения, кадастровая стоимость каждого из которых превышает 300 миллионов рублей; </a:t>
            </a:r>
            <a:endParaRPr lang="ru-RU" altLang="ru-RU" sz="12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t> иные здания, строения, сооружения, помещения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913" y="3176588"/>
            <a:ext cx="8843962" cy="646112"/>
          </a:xfrm>
          <a:prstGeom prst="rect">
            <a:avLst/>
          </a:prstGeom>
          <a:solidFill>
            <a:srgbClr val="CCECFF"/>
          </a:solidFill>
          <a:ln w="12700">
            <a:solidFill>
              <a:srgbClr val="66CC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     Уплатить налог на имущество в бюджет по месту нахождения имущества следует в срок</a:t>
            </a:r>
            <a:r>
              <a:rPr lang="ru-RU" altLang="ru-RU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не позднее 1 декабря</a:t>
            </a:r>
            <a:r>
              <a:rPr lang="ru-RU" alt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года, следующего за истекшим налоговым периодом.</a:t>
            </a:r>
          </a:p>
        </p:txBody>
      </p:sp>
      <p:sp>
        <p:nvSpPr>
          <p:cNvPr id="28680" name="TextBox 8"/>
          <p:cNvSpPr txBox="1">
            <a:spLocks noChangeArrowheads="1"/>
          </p:cNvSpPr>
          <p:nvPr/>
        </p:nvSpPr>
        <p:spPr bwMode="auto">
          <a:xfrm>
            <a:off x="179388" y="3894138"/>
            <a:ext cx="8755062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9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уплаты налога на имущество физических лиц освобождаются категории граждан, установленные статьей 407 Налогового Кодекса РФ.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9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Начиная с налогового периода 2021 года освободить от уплаты налога на имущество физических лиц объекты налогообложения, не используемые для предпринимательской деятельности, членов многодетных семей, имеющих пять и более несовершеннолетних детей. Основанием для предоставления указанной налоговой льготы являются сведения, представляемые ежегодно до 1 марта года, следующего за годом, за который представляются указанные сведения, в налоговые органы исполнительным органом государственной власти Республики Саха (Якутия), осуществляющим реализацию и совершенствование социальной политики в области социальной поддержки малоимущих и отдельных категорий граждан, в том числе семей с детьми, без заявления налогоплательщиков.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9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уплаты налога на имущество физических лиц за налоговый период 2022 года и на период до окончания специальной военной операции освобождаются: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9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лица, призванные Военным комиссариатом Республики Саха (Якутия) на военную службу по мобилизации в Вооруженные Силы Российской Федерации и члены их семей;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9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военнослужащие и граждане, заключившие в добровольном порядке контракты на выполнение специальных военных задач и принимающие (принимавшие) участие в специальной военной операции на территориях Украины, ДНР и ЛНР с 24.02.2022, а также на территориях Запорожской области и Херсонской областей с 30.09.2022, проживающих на территории Республики Саха (Якутия), и члены их семей;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9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лица, имеющие специальное звание полиции и военнослужащие, проходящие (проходившие) службу (военную службу) в Управлении Федеральной службы войск национальной гвардии РФ по РС (Я) и принимающие (принимавшие) участие в специальной военной операции на территориях Украины, ДНР и ЛНР с 24.02.2022, а также на территориях Запорожской области и Херсонской областей с 30.09.2022, и члены их семей;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9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члены семей лиц, на которых распространяется действие подпунктов «а», «б», «в» пункта 3 настоящей статьи. Под членами семьи в настоящем подпункте понимаются лица, отнесенные к членам семей военнослужащих, граждан, уволенных с военной службы, на которых распространяются соответствующие социальные гарантии. Компенсации. Согласно статье 2 Федерального закона от 27.05.1998 №76-ФЗ «О статусе военнослужащих», а именно: супруга (супруг); несовершеннолетние дети; дети старше 18 лет, ставшие инвалидами до достижения ими возраста 18 лет; дети в возрасте до 23 лет, обучающиеся в образовательных организациях по очной форме обучения; лица, находящиеся на иждивении военнослужащих.</a:t>
            </a:r>
          </a:p>
        </p:txBody>
      </p:sp>
      <p:pic>
        <p:nvPicPr>
          <p:cNvPr id="28681" name="Рисунок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-111125"/>
            <a:ext cx="731837" cy="93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81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</a:rPr>
              <a:t>Налоговые доходы</a:t>
            </a:r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CC1DF6C-4A37-4C7B-ADBD-D282DC363C71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746777"/>
              </p:ext>
            </p:extLst>
          </p:nvPr>
        </p:nvGraphicFramePr>
        <p:xfrm>
          <a:off x="254918" y="1504950"/>
          <a:ext cx="8634164" cy="345152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4495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715305"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Наименование доходов</a:t>
                      </a:r>
                    </a:p>
                  </a:txBody>
                  <a:tcPr marL="91437" marR="91437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  <a:p>
                      <a:pPr algn="ctr"/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marL="91437" marR="91437"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Уточненный бюджет на 2025 год</a:t>
                      </a:r>
                    </a:p>
                  </a:txBody>
                  <a:tcPr marL="91437" marR="91437" marT="45715" marB="45715"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</a:p>
                  </a:txBody>
                  <a:tcPr marL="91437" marR="91437" marT="45715" marB="45715"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2027 год</a:t>
                      </a:r>
                    </a:p>
                  </a:txBody>
                  <a:tcPr marL="91437" marR="91437" marT="45715" marB="45715"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2028 год</a:t>
                      </a:r>
                    </a:p>
                  </a:txBody>
                  <a:tcPr marL="91437" marR="91437" marT="45715" marB="45715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396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НАЛОГОВЫЕ ДОХОДЫ</a:t>
                      </a:r>
                    </a:p>
                  </a:txBody>
                  <a:tcPr marL="91437" marR="91437" marT="45718" marB="45718" anchor="ctr" horzOverflow="overflow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179 212,2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183 342,9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202 292,7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214 434,9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223 557,3</a:t>
                      </a:r>
                    </a:p>
                  </a:txBody>
                  <a:tcPr marL="9525" marR="9525" marT="9526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952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</a:p>
                  </a:txBody>
                  <a:tcPr marL="91437" marR="91437" marT="45718" marB="45718" anchor="ctr" horzOverflow="overflow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6" marB="0" anchor="ctr"/>
                </a:tc>
                <a:extLst>
                  <a:ext uri="{0D108BD9-81ED-4DB2-BD59-A6C34878D82A}">
                    <a16:rowId xmlns:a16="http://schemas.microsoft.com/office/drawing/2014/main" xmlns="" val="2489103915"/>
                  </a:ext>
                </a:extLst>
              </a:tr>
              <a:tr h="43055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НДФЛ</a:t>
                      </a:r>
                    </a:p>
                  </a:txBody>
                  <a:tcPr marL="91437" marR="91437" marT="45718" marB="45718" anchor="ctr" horzOverflow="overflow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160 549,9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164 939,2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183 798,4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195 745,3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204 553,8</a:t>
                      </a:r>
                    </a:p>
                  </a:txBody>
                  <a:tcPr marL="9525" marR="9525" marT="9526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Акцизы</a:t>
                      </a:r>
                    </a:p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718" marB="45718" anchor="ctr" horzOverflow="overflow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437,7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564,9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655,8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851,1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1 164,9</a:t>
                      </a:r>
                    </a:p>
                  </a:txBody>
                  <a:tcPr marL="9525" marR="9525" marT="9526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Налог на имущество физических лиц</a:t>
                      </a:r>
                    </a:p>
                  </a:txBody>
                  <a:tcPr marL="91437" marR="91437" marT="45718" marB="45718" anchor="ctr" horzOverflow="overflow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2 635,3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3 080,3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3 080,0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3 080,0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3 080,0</a:t>
                      </a:r>
                    </a:p>
                  </a:txBody>
                  <a:tcPr marL="9525" marR="9525" marT="9526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Земельный налог</a:t>
                      </a:r>
                    </a:p>
                  </a:txBody>
                  <a:tcPr marL="91437" marR="91437" marT="45718" marB="45718" anchor="ctr" horzOverflow="overflow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15 589,1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14 758,5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14 758,5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14 758,5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14 758,5</a:t>
                      </a:r>
                    </a:p>
                  </a:txBody>
                  <a:tcPr marL="9525" marR="9525" marT="9526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29758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-87313"/>
            <a:ext cx="731838" cy="93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59" name="TextBox 1"/>
          <p:cNvSpPr txBox="1">
            <a:spLocks noChangeArrowheads="1"/>
          </p:cNvSpPr>
          <p:nvPr/>
        </p:nvSpPr>
        <p:spPr bwMode="auto">
          <a:xfrm>
            <a:off x="7885113" y="933450"/>
            <a:ext cx="1208087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1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1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777875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</a:rPr>
              <a:t>Неналоговые доходы</a:t>
            </a:r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B372930-74BF-4D2A-B85D-73734F0EE1AF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3876414"/>
              </p:ext>
            </p:extLst>
          </p:nvPr>
        </p:nvGraphicFramePr>
        <p:xfrm>
          <a:off x="181769" y="1412776"/>
          <a:ext cx="8866188" cy="4898673"/>
        </p:xfrm>
        <a:graphic>
          <a:graphicData uri="http://schemas.openxmlformats.org/drawingml/2006/table">
            <a:tbl>
              <a:tblPr/>
              <a:tblGrid>
                <a:gridCol w="4041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6422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57319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доходов</a:t>
                      </a:r>
                    </a:p>
                  </a:txBody>
                  <a:tcPr marL="91446" marR="91446" marT="45726" marB="4572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1E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46" marR="91446" marT="45726" marB="4572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1E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Уточненный бюджет на 2025 год</a:t>
                      </a:r>
                    </a:p>
                  </a:txBody>
                  <a:tcPr marL="91446" marR="91446" marT="45726" marB="4572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1E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1446" marR="91446" marT="45726" marB="4572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1E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</a:t>
                      </a:r>
                    </a:p>
                  </a:txBody>
                  <a:tcPr marL="91446" marR="91446" marT="45726" marB="4572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1E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2028 год</a:t>
                      </a:r>
                    </a:p>
                  </a:txBody>
                  <a:tcPr marL="91446" marR="91446" marT="45726" marB="4572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B9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878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НЕНАЛОГОВЫЕ ДОХОДЫ</a:t>
                      </a:r>
                    </a:p>
                  </a:txBody>
                  <a:tcPr marL="91446" marR="91446" marT="45729" marB="4572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31 459,2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33 978,5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27 464,3</a:t>
                      </a:r>
                      <a:endParaRPr kumimoji="0" lang="ru-RU" alt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29 354,5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29 727,2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73050987"/>
                  </a:ext>
                </a:extLst>
              </a:tr>
              <a:tr h="393291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числе:</a:t>
                      </a:r>
                    </a:p>
                  </a:txBody>
                  <a:tcPr marL="91446" marR="91446" marT="45729" marB="4572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83181819"/>
                  </a:ext>
                </a:extLst>
              </a:tr>
              <a:tr h="973520">
                <a:tc>
                  <a:txBody>
                    <a:bodyPr/>
                    <a:lstStyle>
                      <a:lvl1pPr marL="342900" indent="-3429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Доходы, получаемые в виде арендной либо иной платы за передачу в возмездное пользование государственного и муниципального имущества (за исключением имущества бюджетных и автономных учреждений, а также имущества государственных и муниципальных унитарных предприятий</a:t>
                      </a:r>
                    </a:p>
                  </a:txBody>
                  <a:tcPr marL="91446" marR="91446" marT="45729" marB="4572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23 373,6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22 644,2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21 628,0</a:t>
                      </a:r>
                      <a:endParaRPr kumimoji="0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23 110,3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23 482,9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4563">
                <a:tc>
                  <a:txBody>
                    <a:bodyPr/>
                    <a:lstStyle>
                      <a:lvl1pPr marL="342900" indent="-3429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Платежи от государственных и муниципальных унитарных предприятий</a:t>
                      </a:r>
                    </a:p>
                  </a:txBody>
                  <a:tcPr marL="91446" marR="91446" marT="45729" marB="4572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3E7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3E7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3E7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3E7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3E7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3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53680">
                <a:tc>
                  <a:txBody>
                    <a:bodyPr/>
                    <a:lstStyle>
                      <a:lvl1pPr marL="342900" indent="-3429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доходы от использования имущества и прав, находящихся в государственной и муниципальной собственности (за исключением имущества бюджетных и автономных учреждений, а также имущества государственных и муниципальных унитарных предприятий</a:t>
                      </a:r>
                    </a:p>
                  </a:txBody>
                  <a:tcPr marL="91446" marR="91446" marT="45729" marB="4572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1 764,9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1 569,0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688,0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688,0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688,0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0396">
                <a:tc>
                  <a:txBody>
                    <a:bodyPr/>
                    <a:lstStyle>
                      <a:lvl1pPr marL="342900" indent="-3429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от компенсации затрат государства</a:t>
                      </a:r>
                    </a:p>
                  </a:txBody>
                  <a:tcPr marL="91446" marR="91446" marT="45729" marB="4572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3E7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4 741,4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3E7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8 543,2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3E7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5 128,2</a:t>
                      </a:r>
                      <a:endParaRPr kumimoji="0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3E7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5 556,2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3E7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5 556,2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3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49629">
                <a:tc>
                  <a:txBody>
                    <a:bodyPr/>
                    <a:lstStyle>
                      <a:lvl1pPr marL="342900" indent="-3429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91446" marR="91446" marT="45729" marB="4572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148,7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1 222,1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20,1</a:t>
                      </a:r>
                      <a:endParaRPr kumimoji="0" lang="ru-RU" alt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4717"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Штрафы</a:t>
                      </a:r>
                    </a:p>
                  </a:txBody>
                  <a:tcPr marL="91446" marR="91446" marT="45729" marB="45729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3E7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1 429,7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3E7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3E7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3E7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3E7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6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1pPr>
                      <a:lvl2pPr marL="742950" indent="-28575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4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2pPr>
                      <a:lvl3pPr marL="11430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2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3pPr>
                      <a:lvl4pPr marL="16002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4pPr>
                      <a:lvl5pPr marL="2057400" indent="-228600" defTabSz="457200">
                        <a:spcBef>
                          <a:spcPts val="1000"/>
                        </a:spcBef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5pPr>
                      <a:lvl6pPr marL="25146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6pPr>
                      <a:lvl7pPr marL="29718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7pPr>
                      <a:lvl8pPr marL="34290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8pPr>
                      <a:lvl9pPr marL="3886200" indent="-228600" defTabSz="457200" fontAlgn="base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3" pitchFamily="2" charset="2"/>
                        <a:defRPr sz="1000">
                          <a:solidFill>
                            <a:srgbClr val="404040"/>
                          </a:solidFill>
                          <a:latin typeface="Trebuchet MS" panose="020B070302020209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1447" marR="91447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3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30796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-80963"/>
            <a:ext cx="731838" cy="93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7" name="TextBox 2"/>
          <p:cNvSpPr txBox="1">
            <a:spLocks noChangeArrowheads="1"/>
          </p:cNvSpPr>
          <p:nvPr/>
        </p:nvSpPr>
        <p:spPr bwMode="auto">
          <a:xfrm>
            <a:off x="7740650" y="852488"/>
            <a:ext cx="9890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2"/>
          <p:cNvSpPr>
            <a:spLocks noGrp="1" noChangeArrowheads="1"/>
          </p:cNvSpPr>
          <p:nvPr>
            <p:ph type="title"/>
          </p:nvPr>
        </p:nvSpPr>
        <p:spPr>
          <a:xfrm>
            <a:off x="419100" y="530225"/>
            <a:ext cx="8305800" cy="909638"/>
          </a:xfrm>
        </p:spPr>
        <p:txBody>
          <a:bodyPr/>
          <a:lstStyle/>
          <a:p>
            <a:pPr algn="ctr" eaLnBrk="1" hangingPunct="1"/>
            <a:r>
              <a:rPr lang="ru-RU" altLang="ru-RU" sz="26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по сферам деятельности</a:t>
            </a:r>
          </a:p>
        </p:txBody>
      </p:sp>
      <p:sp>
        <p:nvSpPr>
          <p:cNvPr id="31747" name="Номер слайда 1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02E69AA-FE3C-4817-83DB-92A4B2BBDA85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1973114"/>
              </p:ext>
            </p:extLst>
          </p:nvPr>
        </p:nvGraphicFramePr>
        <p:xfrm>
          <a:off x="539750" y="1196975"/>
          <a:ext cx="8147050" cy="4935538"/>
        </p:xfrm>
        <a:graphic>
          <a:graphicData uri="http://schemas.openxmlformats.org/drawingml/2006/table">
            <a:tbl>
              <a:tblPr/>
              <a:tblGrid>
                <a:gridCol w="42822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673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74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19287">
                <a:tc gridSpan="2">
                  <a:txBody>
                    <a:bodyPr/>
                    <a:lstStyle/>
                    <a:p>
                      <a:pPr algn="r" fontAlgn="ctr"/>
                      <a:endParaRPr lang="ru-RU" sz="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ru-RU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45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Предусмотрено 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бюджетом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 2026 год, тыс. руб.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% от общих расходов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6145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l" fontAlgn="t"/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жилищно-коммунальное хозяйство 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58 881,1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7723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l" fontAlgn="t"/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благоустройство поселка 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31 609,1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93494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l" fontAlgn="t"/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социально-культурная сфера 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22 171,9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91189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l" fontAlgn="t"/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ремонт и содержание   муниципального   имущества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131 672,2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03170">
                <a:tc>
                  <a:txBody>
                    <a:bodyPr/>
                    <a:lstStyle/>
                    <a:p>
                      <a:pPr algn="l" fontAlgn="t"/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l" fontAlgn="t"/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транспортное обслуживание населения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31783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-68263"/>
            <a:ext cx="730250" cy="93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/>
          </p:cNvSpPr>
          <p:nvPr>
            <p:ph type="title"/>
          </p:nvPr>
        </p:nvSpPr>
        <p:spPr>
          <a:xfrm>
            <a:off x="827088" y="366713"/>
            <a:ext cx="7848600" cy="1728787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Расходная часть бюджета </a:t>
            </a:r>
            <a:b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поселения «Поселок Айхал» муниципального района «Мирнинский район» Республики Саха (Якутия) на 2026 год и плановый период 2027 и 2028 годов</a:t>
            </a: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59681" y="3068960"/>
            <a:ext cx="6624638" cy="2808287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 год –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409 985,8 тыс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 </a:t>
            </a:r>
          </a:p>
          <a:p>
            <a:pPr algn="ctr" eaLnBrk="1" hangingPunct="1"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2027 год –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253 507,2 тыс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</a:t>
            </a:r>
          </a:p>
          <a:p>
            <a:pPr algn="ctr" eaLnBrk="1" hangingPunct="1"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2028 год -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265 578,1 тыс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</a:t>
            </a:r>
          </a:p>
        </p:txBody>
      </p:sp>
      <p:pic>
        <p:nvPicPr>
          <p:cNvPr id="32772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3" y="-100013"/>
            <a:ext cx="730250" cy="93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E24C7F-2910-45CD-9AFD-1FE39AFB29A6}" type="slidenum">
              <a:rPr lang="ru-RU" altLang="ru-RU" smtClean="0"/>
              <a:pPr>
                <a:defRPr/>
              </a:pPr>
              <a:t>15</a:t>
            </a:fld>
            <a:endParaRPr lang="ru-RU" altLang="ru-RU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8623300" y="6448425"/>
            <a:ext cx="51276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BA04790-8973-4C55-B4E8-1D887E56BDF7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sp>
        <p:nvSpPr>
          <p:cNvPr id="54275" name="Заголовок 1"/>
          <p:cNvSpPr txBox="1">
            <a:spLocks/>
          </p:cNvSpPr>
          <p:nvPr/>
        </p:nvSpPr>
        <p:spPr bwMode="auto">
          <a:xfrm>
            <a:off x="937917" y="288304"/>
            <a:ext cx="6802435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Непрограммные расходы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5003"/>
              </p:ext>
            </p:extLst>
          </p:nvPr>
        </p:nvGraphicFramePr>
        <p:xfrm>
          <a:off x="323528" y="1268760"/>
          <a:ext cx="8661400" cy="5102982"/>
        </p:xfrm>
        <a:graphic>
          <a:graphicData uri="http://schemas.openxmlformats.org/drawingml/2006/table">
            <a:tbl>
              <a:tblPr/>
              <a:tblGrid>
                <a:gridCol w="53491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520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08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08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602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Перечень мероприятий</a:t>
                      </a: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2026 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год</a:t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руб.</a:t>
                      </a: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2027 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год</a:t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руб.</a:t>
                      </a: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2028 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год</a:t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руб.</a:t>
                      </a: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087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Глава муниципального образования</a:t>
                      </a: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8 034,3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7 747,4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8 075,2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087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Функционирование законодательных и представительных органов государственной власти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866,2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1 494,6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1 544,6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87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Расходы на содержание органов местного самоуправления</a:t>
                      </a: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124 833,2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127 888,7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130 366,8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52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Взносы на капитальный ремонт общего имущества многоквартирных домов</a:t>
                      </a: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1 268,9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1 537,8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1 537,8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268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Расходы на осуществление первичного воинского учета на территориях, где отсутствуют военные комиссариаты</a:t>
                      </a: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8 501,1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9 479,9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12 055,9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268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Расходы на выполнение отдельных государственных полномочий по государственной регистрации актов гражданского состояния</a:t>
                      </a: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237,7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237,7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237,7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268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Ежемесячные доплаты к трудовой пенсии лицам, замещавшим муниципальные должности и должности муниципальной службы</a:t>
                      </a: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3 520,2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3 510,5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3 686,1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7087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Резервный фонд</a:t>
                      </a: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1 550,0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1 550,0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1 550,0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2088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Расходы по управлению муниципальным имуществом и земельными ресурсами</a:t>
                      </a: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95 529,2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20 257,2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20 887,1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8206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Расходы в области дорожно - транспортного комплекса</a:t>
                      </a: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200,0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592,0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592,0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8206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Расходы в области жилищно-коммунального хозяйства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18 000,0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06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Субсидии на возмещение затрат или недополученных доходов организациям жилищно-коммунального хозяйства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2 000,0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06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Выполнение других обязательств муниципальных образований</a:t>
                      </a: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5 063,3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4 574,7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4 574,7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8206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Межбюджетные трансферты</a:t>
                      </a: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1 776,0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1 776,0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1 776,0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8206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271 380,1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180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646,5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186 883,9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34" marR="7534" marT="753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pic>
        <p:nvPicPr>
          <p:cNvPr id="54358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66675"/>
            <a:ext cx="7302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6013" y="1"/>
            <a:ext cx="6480323" cy="620688"/>
          </a:xfrm>
          <a:ln>
            <a:miter lim="800000"/>
            <a:headEnd/>
            <a:tailEnd/>
          </a:ln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на реализацию </a:t>
            </a:r>
            <a:br>
              <a:rPr lang="ru-RU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программ</a:t>
            </a:r>
          </a:p>
        </p:txBody>
      </p:sp>
      <p:sp>
        <p:nvSpPr>
          <p:cNvPr id="53251" name="Номер слайда 1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3191098-A8F3-4CCA-A5D6-62E233CE6851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pic>
        <p:nvPicPr>
          <p:cNvPr id="53252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-82550"/>
            <a:ext cx="7302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8808348"/>
              </p:ext>
            </p:extLst>
          </p:nvPr>
        </p:nvGraphicFramePr>
        <p:xfrm>
          <a:off x="107950" y="620689"/>
          <a:ext cx="8928100" cy="5881509"/>
        </p:xfrm>
        <a:graphic>
          <a:graphicData uri="http://schemas.openxmlformats.org/drawingml/2006/table">
            <a:tbl>
              <a:tblPr/>
              <a:tblGrid>
                <a:gridCol w="64934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117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855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746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098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муниципальной программы</a:t>
                      </a: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2026 </a:t>
                      </a:r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год</a:t>
                      </a:r>
                      <a:b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руб.</a:t>
                      </a: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2027 </a:t>
                      </a:r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год</a:t>
                      </a:r>
                      <a:b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руб.</a:t>
                      </a: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2028 </a:t>
                      </a:r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год</a:t>
                      </a:r>
                      <a:b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руб.</a:t>
                      </a: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56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«Развитие культуры и гармонизации межнациональных отношений на 2026-2031 годы»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5 136,0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6 689,7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6 689,7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84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«Реализация основных направлений молодёжной политики, добровольчества и патриотического воспитания подрастающего поколения на 2026-2031 годы»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1 045,7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696,6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696,6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506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«Развитие физической культуры и спорта на 2026-2031 годы»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3 370,0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84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«Социальная поддержка населения городского поселения «Поселок Айхал» муниципального района «Мирнинский район» Республики Саха (Якутия) на 2025-2030 годы»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3 650,0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3 750,0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3 750,0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84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«Обеспечение общественного порядка и профилактики правонарушений на территории городского поселения «Поселок Айхал» муниципального района «Мирнинский район» Республики Саха (Якутия) на 2025-2030 годы»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1 050,0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1 050,0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1 050,0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84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«Поддержка социально ориентированных некоммерческих организаций городского поселения «Поселок Айхал» муниципального района «Мирнинский район» Республики Саха (Якутия) на 2025-2030 годы»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4 500,0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84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«Комплексное развитие транспортной инфраструктуры городского поселения «Поселок Айхал» на 2026-2031 годы»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41 969,0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11 192,5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10 694,2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570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«Обеспечение жильем молодых семей на 2025-2030 годы»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913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«Предупреждение и ликвидация последствий чрезвычайных ситуаций на 2026-2031 годы»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4 192,1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2 438,7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2 506,9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88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«Благоустройство территорий поселка Айхал на 2026-2031 годы»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27 620,2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29 412,6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29 630,7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570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«Формирование комфортной городской среды на 2018-2028 годы»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3 989,0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2 000,0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2 000,0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084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«Поддержка и развитие малого и среднего предпринимательства в городском поселении «Поселок Айхал» муниципального района «Мирнинский район» Республики Саха (Якутия) на 2026-2031 годы»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084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«Капитальный и текущий ремонт жилых помещений, принадлежащих ГП «Поселок Айхал» на 2026-2031 годы»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982,1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1 054,2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1 107,0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084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«Энергосбережение и повышение энергетической эффективности ГП «Поселок Айхал» на 2026-2031 годы»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3 448,8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2 163,7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1 100,0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87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«Экология и охрана окружающей среды в ГП «Поселок Айхал» на 2026-2031 годы»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7 791,6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498,6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523,5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084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«Программа мероприятий по формированию законопослушного поведения участников дорожного движения в ГП «Поселок Айхал» на 2026-2031 годы»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18,3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19,2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3084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«Профилактика терроризма и экстремизма на территории ГП «Поселок Айхал» муниципального района «Мирнинский район» Республики Саха (Якутия) на 2025-2030 годы»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392,1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172,7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172,7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3084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«Восстановление мерзлотных наблюдений по жилому фонду поселка Айхал для мониторинга состояния многолетних мерзлых грунтов на 2025-2029 годы»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5 000,0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4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«Осуществление деятельности по обращению с животными без владельцев на территории городского поселения «Поселок Айхал» муниципального района «Мирнинский район» Республики Саха (Якутия) на 2025-2030 годы»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2 026,3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1 277,7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1 308,4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306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Муниципальная программа «Переселение граждан из аварийного жилого дома, расположенного по адресу: Республика Саха (Якутия), Мирнинский район, п. Айхал, ул. Полярная, д.6 на 2025-2027 гг.»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22 425,2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370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138 605,6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63 745,4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62 578,9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224" marR="5224" marT="5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866775" y="85725"/>
            <a:ext cx="7893050" cy="93345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000" b="1" dirty="0" smtClean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</a:t>
            </a:r>
            <a:br>
              <a:rPr lang="ru-RU" altLang="ru-RU" sz="2000" b="1" dirty="0" smtClean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</a:t>
            </a:r>
            <a:r>
              <a:rPr lang="ru-RU" altLang="ru-RU" sz="2000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 и гармонизации межнациональных отношений на 2026 – 2031 </a:t>
            </a:r>
            <a:r>
              <a:rPr lang="ru-RU" altLang="ru-RU" sz="2000" b="1" dirty="0" smtClean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годы»</a:t>
            </a:r>
            <a:endParaRPr lang="ru-RU" altLang="ru-RU" sz="2000" b="1" dirty="0">
              <a:solidFill>
                <a:srgbClr val="51118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6659563" y="6165850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F18BA78-4005-468F-90EE-ED4902E0C79B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388" y="1398588"/>
            <a:ext cx="8748712" cy="8309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ru-RU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endParaRPr lang="ru-RU" sz="16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условий для сохранения и развития и гармонизации духовно-культурной среды поселка Айхал.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0" y="2794409"/>
            <a:ext cx="4356100" cy="332398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Ожидаемые результаты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Увеличение количества культурно-массовых и информационно- просветительских мероприятий, направленных на обогащение духовного и творческого потенциала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жителей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Увеличение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количества участников творческих коллективов. принявших участие в конкурсах различных уровней за пределами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поселка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условий для сохранения, развития и популяризации национальных культур народов, населяющих ГП «Поселок Айхал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33798" name="TextBox 8"/>
          <p:cNvSpPr txBox="1">
            <a:spLocks noChangeArrowheads="1"/>
          </p:cNvSpPr>
          <p:nvPr/>
        </p:nvSpPr>
        <p:spPr bwMode="auto">
          <a:xfrm>
            <a:off x="119063" y="2185988"/>
            <a:ext cx="6397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обеспечение программы, тыс. руб.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753914"/>
              </p:ext>
            </p:extLst>
          </p:nvPr>
        </p:nvGraphicFramePr>
        <p:xfrm>
          <a:off x="179388" y="2555875"/>
          <a:ext cx="4173538" cy="10779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76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786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786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786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04732"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511185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  <a:r>
                        <a:rPr lang="ru-RU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 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9" marR="91429" marT="45686" marB="45686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73181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Бюджет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ГП 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«Поселок Айхал»</a:t>
                      </a:r>
                    </a:p>
                  </a:txBody>
                  <a:tcPr marL="91429" marR="91429" marT="45686" marB="45686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5 136,0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6 689,7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6 689,7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33817" name="Рисунок 12" descr="город.jpg"/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775075"/>
            <a:ext cx="4173537" cy="279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18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-77788"/>
            <a:ext cx="731837" cy="93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79375"/>
            <a:ext cx="7705725" cy="1296988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>
                <a:solidFill>
                  <a:srgbClr val="5111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sz="2000" b="1" dirty="0" smtClean="0">
                <a:solidFill>
                  <a:srgbClr val="5111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программа</a:t>
            </a:r>
            <a:br>
              <a:rPr lang="ru-RU" sz="2000" b="1" dirty="0" smtClean="0">
                <a:solidFill>
                  <a:srgbClr val="5111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5111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«Реализация </a:t>
            </a:r>
            <a:r>
              <a:rPr lang="ru-RU" sz="2000" b="1" dirty="0">
                <a:solidFill>
                  <a:srgbClr val="5111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основных направлений молодёжной политики, добровольчества и патриотического воспитания подрастающего поколения на 2026-2031 годы»</a:t>
            </a:r>
            <a:r>
              <a:rPr lang="ru-RU" sz="2000" dirty="0">
                <a:solidFill>
                  <a:srgbClr val="5111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5111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51118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6659563" y="6165850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A77E8C0-0B4A-4FB4-B84F-664156BE35A3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4462" y="1376363"/>
            <a:ext cx="8855075" cy="1077218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ru-RU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</a:p>
          <a:p>
            <a:pPr algn="just" eaLnBrk="1" hangingPunct="1"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всестороннего развития молодёжи;</a:t>
            </a:r>
          </a:p>
          <a:p>
            <a:pPr algn="just" eaLnBrk="1" hangingPunct="1"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молодежи в развитие гражданско-патриотического общества, в том числе развитие молодежного общественного движения, волонтерского движения и добровольчества.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93054" y="3195035"/>
            <a:ext cx="4362450" cy="329320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Ожидаемые результаты</a:t>
            </a:r>
          </a:p>
          <a:p>
            <a:pPr marL="285750" indent="-285750" algn="ctr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Увеличение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количества детей и молодежи, вовлеченных в мероприятия гражданско-патриотической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направленности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ctr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Увеличение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количества мероприятий для детей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молодежи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ctr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Увеличение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количества детей и молодежи, принимающих участие в деятельности общественных организаций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объединений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ctr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Увеличение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количества детей и молодежи, вовлеченных в мероприятия, направленные на профилактику негативных проявлений, пропаганду здорового образа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жизни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22" name="TextBox 8"/>
          <p:cNvSpPr txBox="1">
            <a:spLocks noChangeArrowheads="1"/>
          </p:cNvSpPr>
          <p:nvPr/>
        </p:nvSpPr>
        <p:spPr bwMode="auto">
          <a:xfrm>
            <a:off x="91928" y="2652019"/>
            <a:ext cx="6180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обеспечение программы, тыс. руб.</a:t>
            </a:r>
          </a:p>
        </p:txBody>
      </p:sp>
      <p:pic>
        <p:nvPicPr>
          <p:cNvPr id="34823" name="Picture 2" descr="C:\Users\Ольга\Desktop\Айгуль\ba9a52ddc4f19b526b17d5123cab19a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6" b="-10194"/>
          <a:stretch>
            <a:fillRect/>
          </a:stretch>
        </p:blipFill>
        <p:spPr bwMode="auto">
          <a:xfrm>
            <a:off x="175243" y="4365104"/>
            <a:ext cx="4146550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900183"/>
              </p:ext>
            </p:extLst>
          </p:nvPr>
        </p:nvGraphicFramePr>
        <p:xfrm>
          <a:off x="209550" y="3057525"/>
          <a:ext cx="4146551" cy="1201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40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0823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511185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19" marR="91419" marT="45684" marB="4568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</a:t>
                      </a:r>
                      <a:r>
                        <a:rPr lang="ru-RU" sz="16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19" marR="91419" marT="45684" marB="4568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 </a:t>
                      </a:r>
                      <a:r>
                        <a:rPr lang="ru-RU" sz="16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19" marR="91419" marT="45684" marB="4568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600" b="1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19" marR="91419" marT="45684" marB="45684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30231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Бюджет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ГП «Поселок 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Айхал»</a:t>
                      </a:r>
                    </a:p>
                  </a:txBody>
                  <a:tcPr marL="91419" marR="91419" marT="45684" marB="45684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1 045,7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696,6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696,6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1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34841" name="Рисунок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-123825"/>
            <a:ext cx="731838" cy="93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395288" y="455613"/>
            <a:ext cx="8532812" cy="10287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500" b="1" u="sng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</a:t>
            </a:r>
            <a:r>
              <a:rPr lang="ru-RU" altLang="ru-RU" sz="3500" dirty="0"/>
              <a:t/>
            </a:r>
            <a:br>
              <a:rPr lang="ru-RU" altLang="ru-RU" sz="3500" dirty="0"/>
            </a:br>
            <a:endParaRPr lang="ru-RU" altLang="ru-RU" sz="3500" dirty="0"/>
          </a:p>
        </p:txBody>
      </p:sp>
      <p:pic>
        <p:nvPicPr>
          <p:cNvPr id="14339" name="Picture 19" descr="wide blue arrow with fade"/>
          <p:cNvPicPr>
            <a:picLocks noChangeAspect="1" noChangeArrowheads="1"/>
          </p:cNvPicPr>
          <p:nvPr/>
        </p:nvPicPr>
        <p:blipFill>
          <a:blip r:embed="rId2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225" y="1557338"/>
            <a:ext cx="3429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0"/>
          <p:cNvSpPr>
            <a:spLocks noChangeArrowheads="1"/>
          </p:cNvSpPr>
          <p:nvPr/>
        </p:nvSpPr>
        <p:spPr bwMode="auto">
          <a:xfrm>
            <a:off x="1236663" y="1919288"/>
            <a:ext cx="6848475" cy="646112"/>
          </a:xfrm>
          <a:prstGeom prst="rect">
            <a:avLst/>
          </a:prstGeom>
          <a:gradFill rotWithShape="1">
            <a:gsLst>
              <a:gs pos="0">
                <a:schemeClr val="accent5">
                  <a:lumMod val="90000"/>
                </a:schemeClr>
              </a:gs>
              <a:gs pos="100000">
                <a:srgbClr val="EAEAEA"/>
              </a:gs>
            </a:gsLst>
            <a:lin ang="5400000" scaled="1"/>
          </a:gradFill>
          <a:ln w="9525" algn="ctr">
            <a:solidFill>
              <a:schemeClr val="tx2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SzTx/>
              <a:buFont typeface="Wingdings" pitchFamily="2" charset="2"/>
              <a:buNone/>
              <a:defRPr/>
            </a:pPr>
            <a:r>
              <a:rPr lang="ru-RU" sz="2000" dirty="0"/>
              <a:t>Бюджетное послание Президента Российской Федерации</a:t>
            </a:r>
          </a:p>
        </p:txBody>
      </p:sp>
      <p:sp>
        <p:nvSpPr>
          <p:cNvPr id="7" name="Rectangle 21"/>
          <p:cNvSpPr>
            <a:spLocks noChangeArrowheads="1"/>
          </p:cNvSpPr>
          <p:nvPr/>
        </p:nvSpPr>
        <p:spPr bwMode="auto">
          <a:xfrm>
            <a:off x="1236663" y="2870200"/>
            <a:ext cx="6848475" cy="923925"/>
          </a:xfrm>
          <a:prstGeom prst="rect">
            <a:avLst/>
          </a:prstGeom>
          <a:gradFill rotWithShape="1">
            <a:gsLst>
              <a:gs pos="0">
                <a:schemeClr val="accent5">
                  <a:lumMod val="90000"/>
                </a:schemeClr>
              </a:gs>
              <a:gs pos="100000">
                <a:srgbClr val="EAEAEA"/>
              </a:gs>
            </a:gsLst>
            <a:lin ang="5400000" scaled="1"/>
          </a:gradFill>
          <a:ln w="9525" algn="ctr">
            <a:solidFill>
              <a:schemeClr val="tx2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2000" dirty="0"/>
              <a:t>Послание Президента Республики Саха (Якутия), в котором определяются основные направления бюджетной и налоговой политики</a:t>
            </a:r>
          </a:p>
        </p:txBody>
      </p:sp>
      <p:sp>
        <p:nvSpPr>
          <p:cNvPr id="8" name="Rectangle 24"/>
          <p:cNvSpPr>
            <a:spLocks noChangeArrowheads="1"/>
          </p:cNvSpPr>
          <p:nvPr/>
        </p:nvSpPr>
        <p:spPr bwMode="auto">
          <a:xfrm>
            <a:off x="1236663" y="4046538"/>
            <a:ext cx="6848475" cy="646112"/>
          </a:xfrm>
          <a:prstGeom prst="rect">
            <a:avLst/>
          </a:prstGeom>
          <a:gradFill rotWithShape="1">
            <a:gsLst>
              <a:gs pos="0">
                <a:schemeClr val="accent5">
                  <a:lumMod val="90000"/>
                </a:schemeClr>
              </a:gs>
              <a:gs pos="100000">
                <a:srgbClr val="EAEAEA"/>
              </a:gs>
            </a:gsLst>
            <a:lin ang="5400000" scaled="1"/>
          </a:gradFill>
          <a:ln w="9525" algn="ctr">
            <a:solidFill>
              <a:schemeClr val="tx2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2000" dirty="0"/>
              <a:t>Основные параметры социально-экономического развития поселка</a:t>
            </a:r>
            <a:endParaRPr lang="ru-RU" altLang="ru-RU" sz="2000" dirty="0"/>
          </a:p>
        </p:txBody>
      </p:sp>
      <p:sp>
        <p:nvSpPr>
          <p:cNvPr id="9" name="Rectangle 24"/>
          <p:cNvSpPr>
            <a:spLocks noChangeArrowheads="1"/>
          </p:cNvSpPr>
          <p:nvPr/>
        </p:nvSpPr>
        <p:spPr bwMode="auto">
          <a:xfrm>
            <a:off x="1236663" y="4994275"/>
            <a:ext cx="6848475" cy="369888"/>
          </a:xfrm>
          <a:prstGeom prst="rect">
            <a:avLst/>
          </a:prstGeom>
          <a:gradFill rotWithShape="1">
            <a:gsLst>
              <a:gs pos="0">
                <a:schemeClr val="accent5">
                  <a:lumMod val="90000"/>
                </a:schemeClr>
              </a:gs>
              <a:gs pos="100000">
                <a:srgbClr val="EAEAEA"/>
              </a:gs>
            </a:gsLst>
            <a:lin ang="5400000" scaled="1"/>
          </a:gradFill>
          <a:ln w="9525" algn="ctr">
            <a:solidFill>
              <a:schemeClr val="tx2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2000" dirty="0"/>
              <a:t>Муниципальные программы</a:t>
            </a:r>
          </a:p>
        </p:txBody>
      </p:sp>
      <p:pic>
        <p:nvPicPr>
          <p:cNvPr id="14344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-122238"/>
            <a:ext cx="731838" cy="93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39825" y="481013"/>
            <a:ext cx="7207250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Документы, на основании которых</a:t>
            </a:r>
            <a:b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составляется проект поселкового бюджета 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C313F6-F511-4F84-ADA2-2512376A6B56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971550" y="163513"/>
            <a:ext cx="7956550" cy="850900"/>
          </a:xfrm>
        </p:spPr>
        <p:txBody>
          <a:bodyPr/>
          <a:lstStyle/>
          <a:p>
            <a:pPr algn="ctr" eaLnBrk="1" hangingPunct="1"/>
            <a:r>
              <a:rPr lang="ru-RU" altLang="ru-RU" sz="2000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</a:t>
            </a:r>
            <a:r>
              <a:rPr lang="ru-RU" altLang="ru-RU" sz="2000" b="1" dirty="0" smtClean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br>
              <a:rPr lang="ru-RU" altLang="ru-RU" sz="2000" b="1" dirty="0" smtClean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</a:t>
            </a:r>
            <a:r>
              <a:rPr lang="ru-RU" altLang="ru-RU" sz="2000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культуры и спорта на </a:t>
            </a:r>
            <a:r>
              <a:rPr lang="ru-RU" altLang="ru-RU" sz="2000" b="1" dirty="0" smtClean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2026-2031»годы</a:t>
            </a:r>
            <a:r>
              <a:rPr lang="ru-RU" altLang="ru-RU" sz="2400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6659563" y="6165850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128C482-2CF4-4AC4-B12A-8F9171152AF4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9625" y="974994"/>
            <a:ext cx="8748712" cy="1323439"/>
          </a:xfrm>
          <a:prstGeom prst="rect">
            <a:avLst/>
          </a:prstGeom>
          <a:solidFill>
            <a:srgbClr val="FFCC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eaLnBrk="1" hangingPunct="1"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устойчивого и динамичного развития физической культуры и спорта на территории городского поселения «Поселок Айхал».</a:t>
            </a:r>
          </a:p>
          <a:p>
            <a:pPr algn="just" eaLnBrk="1" hangingPunct="1"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населения городского поселения «Поселок Айхал» навыков здорового образа жизни, воспитание осознанной потребности в физическом самосовершенствовании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42439" y="3141228"/>
            <a:ext cx="3686175" cy="3077766"/>
          </a:xfrm>
          <a:prstGeom prst="rect">
            <a:avLst/>
          </a:prstGeom>
          <a:solidFill>
            <a:srgbClr val="FFCC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Ожидаемые результаты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Увеличение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доли населения, систематически занимающегося физической культурой и спортом 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Увеличение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доли обучающихся, систематически занимающихся физической культурой и спортом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Увеличение результативности и достижений спортсменов, участвующих в соревнованиях различного уровня за пределами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поселка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6" name="TextBox 8"/>
          <p:cNvSpPr txBox="1">
            <a:spLocks noChangeArrowheads="1"/>
          </p:cNvSpPr>
          <p:nvPr/>
        </p:nvSpPr>
        <p:spPr bwMode="auto">
          <a:xfrm>
            <a:off x="86149" y="2259013"/>
            <a:ext cx="5832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обеспечение программы, тыс. руб.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2160971"/>
              </p:ext>
            </p:extLst>
          </p:nvPr>
        </p:nvGraphicFramePr>
        <p:xfrm>
          <a:off x="149625" y="2817813"/>
          <a:ext cx="4905375" cy="9061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72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327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327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3271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59528"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511185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  <a:r>
                        <a:rPr lang="ru-RU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35" marR="91435"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 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35" marR="91435" marT="45724" marB="4572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35" marR="91435" marT="45724" marB="45724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6667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Бюджет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ГП «Поселок 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Айхал»</a:t>
                      </a:r>
                    </a:p>
                  </a:txBody>
                  <a:tcPr marL="91435" marR="91435" marT="45724" marB="45724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3 370,0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35865" name="Picture 2" descr="C:\Users\Ольга\Desktop\Айгуль\ba9a52ddc4f19b526b17d5123cab19a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987800"/>
            <a:ext cx="4905375" cy="270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6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-101600"/>
            <a:ext cx="731838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7" name="Рисунок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-100013"/>
            <a:ext cx="731838" cy="93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1187450" y="228600"/>
            <a:ext cx="7605713" cy="8509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000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</a:t>
            </a:r>
            <a:r>
              <a:rPr lang="ru-RU" altLang="ru-RU" sz="2000" b="1" dirty="0" smtClean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br>
              <a:rPr lang="ru-RU" altLang="ru-RU" sz="2000" b="1" dirty="0" smtClean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«Социальная </a:t>
            </a:r>
            <a:r>
              <a:rPr lang="ru-RU" altLang="ru-RU" sz="2000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населения городского поселения «Поселок Айхал» муниципального района «Мирнинский район» Республики Саха (Якутия) на 2025-2030 годы»</a:t>
            </a:r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6659563" y="6165850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3525F2B-1C46-4DB2-874B-6C18B4DC7149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343" y="1637802"/>
            <a:ext cx="8928100" cy="5842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 eaLnBrk="1" hangingPunct="1"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Повышение социального благополучия населения,  улучшение социальной инфраструктуры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69768" y="2650411"/>
            <a:ext cx="4130675" cy="3816429"/>
          </a:xfrm>
          <a:prstGeom prst="rect">
            <a:avLst/>
          </a:prstGeom>
        </p:spPr>
        <p:style>
          <a:lnRef idx="2">
            <a:schemeClr val="accent6"/>
          </a:lnRef>
          <a:fillRef idx="1002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Ожидаемые результаты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уровня и качества жизни отдельных категорий граждан, в том числе граждан, находящихся в трудной  жизненной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ситуации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крепление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института семьи, развитие и сохранение семейных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ценностей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ктивное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участие граждан пожилого возраста, инвалидов в основных направлениях деятельности и жизни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общества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оступность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для инвалидов и других маломобильных групп населения приоритетных объектов социальной, транспортной инфраструктуры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поселка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70" name="TextBox 8"/>
          <p:cNvSpPr txBox="1">
            <a:spLocks noChangeArrowheads="1"/>
          </p:cNvSpPr>
          <p:nvPr/>
        </p:nvSpPr>
        <p:spPr bwMode="auto">
          <a:xfrm>
            <a:off x="0" y="2355136"/>
            <a:ext cx="5688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обеспечение программы, тыс. руб.</a:t>
            </a:r>
          </a:p>
        </p:txBody>
      </p:sp>
      <p:pic>
        <p:nvPicPr>
          <p:cNvPr id="36872" name="Picture 2" descr="C:\Users\Ольга\Desktop\Айгуль\ba9a52ddc4f19b526b17d5123cab19a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8" y="4081463"/>
            <a:ext cx="4502150" cy="256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657976"/>
              </p:ext>
            </p:extLst>
          </p:nvPr>
        </p:nvGraphicFramePr>
        <p:xfrm>
          <a:off x="133350" y="2759167"/>
          <a:ext cx="4556125" cy="1137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35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61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821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0821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19378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511185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74" marR="91474" marT="45725" marB="45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74" marR="91474" marT="45725" marB="45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74" marR="91474" marT="45725" marB="45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74" marR="91474" marT="45725" marB="45725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9961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Бюджет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ГП «Поселок 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Айхал»</a:t>
                      </a:r>
                    </a:p>
                  </a:txBody>
                  <a:tcPr marL="91474" marR="91474" marT="45725" marB="457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3 750,0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3 750,0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36890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149225"/>
            <a:ext cx="731838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>
          <a:xfrm>
            <a:off x="750888" y="47625"/>
            <a:ext cx="8161337" cy="85090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000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</a:t>
            </a:r>
            <a:r>
              <a:rPr lang="ru-RU" altLang="ru-RU" sz="2000" b="1" dirty="0" smtClean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br>
              <a:rPr lang="ru-RU" altLang="ru-RU" sz="2000" b="1" dirty="0" smtClean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«Обеспечение </a:t>
            </a:r>
            <a:r>
              <a:rPr lang="ru-RU" altLang="ru-RU" sz="2000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общественного порядка и профилактики правонарушений на территории городского поселения «Поселок Айхал» муниципального района «Мирнинский район» Республики Саха (Якутия) на 2025-2030 годы»</a:t>
            </a:r>
          </a:p>
        </p:txBody>
      </p:sp>
      <p:sp>
        <p:nvSpPr>
          <p:cNvPr id="44035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6659563" y="6165850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93901AC-2089-4340-ADB4-CD4D2020B94B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6863" y="1769353"/>
            <a:ext cx="8496300" cy="861774"/>
          </a:xfrm>
          <a:prstGeom prst="rect">
            <a:avLst/>
          </a:prstGeom>
          <a:solidFill>
            <a:srgbClr val="56CAC7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 eaLnBrk="1" hangingPunct="1"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профилактики правонарушений на территории городского поселения «Поселок Айхал» муниципального района «Мирнинский район» Республики Саха (Якутия)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63181" y="3267974"/>
            <a:ext cx="4080819" cy="2062103"/>
          </a:xfrm>
          <a:prstGeom prst="rect">
            <a:avLst/>
          </a:prstGeom>
          <a:solidFill>
            <a:srgbClr val="FFCC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Ожидаемые результаты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Уменьшение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общего числа совершаемых преступлений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правонарушений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здоровление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обстановки на улицах и других общественных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местах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лучшение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профилактики правонарушений в среде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несовершеннолетних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038" name="TextBox 8"/>
          <p:cNvSpPr txBox="1">
            <a:spLocks noChangeArrowheads="1"/>
          </p:cNvSpPr>
          <p:nvPr/>
        </p:nvSpPr>
        <p:spPr bwMode="auto">
          <a:xfrm>
            <a:off x="-12603" y="2898086"/>
            <a:ext cx="5211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обеспечение программы, тыс. руб.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774302"/>
              </p:ext>
            </p:extLst>
          </p:nvPr>
        </p:nvGraphicFramePr>
        <p:xfrm>
          <a:off x="179388" y="3351756"/>
          <a:ext cx="4464049" cy="976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46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97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720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075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04832"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511185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  <a:r>
                        <a:rPr lang="ru-RU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8" marR="91428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 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8" marR="91428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8" marR="91428" marT="45736" marB="45736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7148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Бюджет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ГП 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«Поселок Айхал»</a:t>
                      </a:r>
                    </a:p>
                  </a:txBody>
                  <a:tcPr marL="91428" marR="91428" marT="45736" marB="45736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050,0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1 050,0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1 050,0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44057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-82550"/>
            <a:ext cx="731838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58" name="Рисунок 6"/>
          <p:cNvSpPr>
            <a:spLocks noChangeAspect="1" noChangeArrowheads="1"/>
          </p:cNvSpPr>
          <p:nvPr/>
        </p:nvSpPr>
        <p:spPr bwMode="auto">
          <a:xfrm>
            <a:off x="420688" y="3683000"/>
            <a:ext cx="4043362" cy="317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6659563" y="6165850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7497D59-9FF6-4FA7-8E5E-D8E715D5AA71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662" y="1305344"/>
            <a:ext cx="8928100" cy="1015663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 eaLnBrk="1" hangingPunct="1"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развития институтов гражданского общества и реализации гражданских инициатив, направленных на эффективное взаимодействие органов власти и социально ориентированных некоммерческих организаций для решения социально-экономических задач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81633" y="3558788"/>
            <a:ext cx="4625975" cy="1877437"/>
          </a:xfrm>
          <a:prstGeom prst="rect">
            <a:avLst/>
          </a:prstGeom>
        </p:spPr>
        <p:style>
          <a:lnRef idx="2">
            <a:schemeClr val="accent6"/>
          </a:lnRef>
          <a:fillRef idx="1002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Ожидаемые результаты</a:t>
            </a:r>
          </a:p>
          <a:p>
            <a:pPr algn="just" eaLnBrk="1" hangingPunct="1"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Развитие институтов гражданского общества на территории городского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поселения «Поселок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Айхал» муниципального района «Мирнинский район» Республики Саха (Якутия), характеризующееся активизацией деятельности и ростом количества СО НКО</a:t>
            </a:r>
          </a:p>
        </p:txBody>
      </p:sp>
      <p:sp>
        <p:nvSpPr>
          <p:cNvPr id="46085" name="TextBox 8"/>
          <p:cNvSpPr txBox="1">
            <a:spLocks noChangeArrowheads="1"/>
          </p:cNvSpPr>
          <p:nvPr/>
        </p:nvSpPr>
        <p:spPr bwMode="auto">
          <a:xfrm>
            <a:off x="11358" y="2278334"/>
            <a:ext cx="44608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обеспечение программы, тыс.руб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562196"/>
              </p:ext>
            </p:extLst>
          </p:nvPr>
        </p:nvGraphicFramePr>
        <p:xfrm>
          <a:off x="123825" y="2575386"/>
          <a:ext cx="4229100" cy="13527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38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3305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6702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511185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699" marB="4569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8" marR="91428" marT="45699" marB="4569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8" marR="91428" marT="45699" marB="4569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8" marR="91428" marT="45699" marB="45699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9041">
                <a:tc>
                  <a:txBody>
                    <a:bodyPr/>
                    <a:lstStyle/>
                    <a:p>
                      <a:r>
                        <a:rPr lang="ru-RU" sz="1300" b="1" dirty="0">
                          <a:latin typeface="Times New Roman" pitchFamily="18" charset="0"/>
                          <a:cs typeface="Times New Roman" pitchFamily="18" charset="0"/>
                        </a:rPr>
                        <a:t>Бюджет </a:t>
                      </a:r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ГП «Поселок </a:t>
                      </a:r>
                      <a:r>
                        <a:rPr lang="ru-RU" sz="1300" b="1" dirty="0">
                          <a:latin typeface="Times New Roman" pitchFamily="18" charset="0"/>
                          <a:cs typeface="Times New Roman" pitchFamily="18" charset="0"/>
                        </a:rPr>
                        <a:t>Айхал»</a:t>
                      </a:r>
                    </a:p>
                  </a:txBody>
                  <a:tcPr marL="91428" marR="91428" marT="45699" marB="4569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4 500,0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2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2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2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6104" name="Заголовок 1"/>
          <p:cNvSpPr txBox="1">
            <a:spLocks/>
          </p:cNvSpPr>
          <p:nvPr/>
        </p:nvSpPr>
        <p:spPr bwMode="auto">
          <a:xfrm>
            <a:off x="1052738" y="87548"/>
            <a:ext cx="7921625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</a:t>
            </a:r>
            <a:r>
              <a:rPr lang="ru-RU" altLang="ru-RU" b="1" dirty="0" smtClean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 smtClean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«Поддержка </a:t>
            </a:r>
            <a:r>
              <a:rPr lang="ru-RU" altLang="ru-RU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ориентированных некоммерческих организаций городского поселения «Поселок Айхал» муниципального района «Мирнинский район» Республики Саха (Якутия) на 2025-2030 годы»</a:t>
            </a:r>
            <a:endParaRPr lang="ru-RU" alt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105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8" y="-71438"/>
            <a:ext cx="731837" cy="93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106" name="Рисунок 3"/>
          <p:cNvSpPr>
            <a:spLocks noChangeAspect="1" noChangeArrowheads="1"/>
          </p:cNvSpPr>
          <p:nvPr/>
        </p:nvSpPr>
        <p:spPr bwMode="auto">
          <a:xfrm>
            <a:off x="123825" y="3851275"/>
            <a:ext cx="4229100" cy="277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46107" name="Picture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4005064"/>
            <a:ext cx="4229100" cy="2194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>
          <a:xfrm>
            <a:off x="1168400" y="120650"/>
            <a:ext cx="7777163" cy="100965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000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«Комплексное развитие транспортной инфраструктуры городского поселения «Поселок Айхал» на 2026-2031 годы»</a:t>
            </a:r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6659563" y="6165850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EFC0F12-BB96-4EF3-8E1C-438EFF599A1C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8438" y="1114425"/>
            <a:ext cx="8747125" cy="830997"/>
          </a:xfrm>
          <a:prstGeom prst="rect">
            <a:avLst/>
          </a:prstGeom>
          <a:solidFill>
            <a:srgbClr val="56CAC7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комфортных условий жизнедеятельности на территории ГП «Поселок Айхал» путем развития безопасной, современной и эффективной транспортной инфраструктуры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20072" y="3068960"/>
            <a:ext cx="3725491" cy="1815882"/>
          </a:xfrm>
          <a:prstGeom prst="rect">
            <a:avLst/>
          </a:prstGeom>
          <a:solidFill>
            <a:srgbClr val="FFCC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Ожидаемые результаты</a:t>
            </a:r>
          </a:p>
          <a:p>
            <a:pPr algn="just" eaLnBrk="1" hangingPunct="1"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Обеспечение комфортных условий жизнедеятельности на территории ГП «Поселок Айхал» путем развития безопасной, современной и эффективной транспортной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инфраструктуры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2" name="TextBox 8"/>
          <p:cNvSpPr txBox="1">
            <a:spLocks noChangeArrowheads="1"/>
          </p:cNvSpPr>
          <p:nvPr/>
        </p:nvSpPr>
        <p:spPr bwMode="auto">
          <a:xfrm>
            <a:off x="107504" y="2063796"/>
            <a:ext cx="54943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обеспечение программы, тыс. руб.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904546"/>
              </p:ext>
            </p:extLst>
          </p:nvPr>
        </p:nvGraphicFramePr>
        <p:xfrm>
          <a:off x="308862" y="2401390"/>
          <a:ext cx="4117976" cy="1079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71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69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694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6694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05091"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511185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09" marR="91409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  <a:r>
                        <a:rPr lang="ru-RU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09" marR="91409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 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09" marR="91409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09" marR="91409" marT="45734" marB="45734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7440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Бюджет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ГП 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«Поселок Айхал»</a:t>
                      </a:r>
                    </a:p>
                  </a:txBody>
                  <a:tcPr marL="91409" marR="91409" marT="45734" marB="45734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41 969,0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11 192,5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10 694,2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6" marR="9526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39961" name="Рисунок 12" descr="город.jpg"/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97" y="3735479"/>
            <a:ext cx="4049712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62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-171450"/>
            <a:ext cx="731837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1259632" y="219006"/>
            <a:ext cx="7632700" cy="850900"/>
          </a:xfrm>
        </p:spPr>
        <p:txBody>
          <a:bodyPr/>
          <a:lstStyle/>
          <a:p>
            <a:pPr algn="ctr" eaLnBrk="1" hangingPunct="1"/>
            <a:r>
              <a:rPr lang="ru-RU" altLang="ru-RU" sz="2000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Муниципальная программа «Обеспечение жильем молодых семей на 2025-2030 годы</a:t>
            </a:r>
            <a:r>
              <a:rPr lang="ru-RU" altLang="ru-RU" sz="2000" b="1" dirty="0" smtClean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altLang="ru-RU" sz="2400" b="1" dirty="0">
              <a:solidFill>
                <a:srgbClr val="51118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059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6659563" y="6165850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212E204-455F-46D4-B615-219C6E351593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648" y="1332311"/>
            <a:ext cx="8874125" cy="1107996"/>
          </a:xfrm>
          <a:prstGeom prst="rect">
            <a:avLst/>
          </a:prstGeom>
          <a:solidFill>
            <a:srgbClr val="56CAC7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 eaLnBrk="1" hangingPunct="1"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Оказание государственной и муниципальной поддержки в улучшении жилищных условий молодых семей, признанных в установленном действующим законодательством Российской Федерации порядке нуждающимися в жилых помещениях.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75982" y="3425032"/>
            <a:ext cx="3661867" cy="1569660"/>
          </a:xfrm>
          <a:prstGeom prst="rect">
            <a:avLst/>
          </a:prstGeom>
          <a:solidFill>
            <a:srgbClr val="FFCC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Ожидаемые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Увеличение количества молодых семей ГП «Поселок Айхал» улучшивших жилищные условия, посредством предоставления свидетельств на получение социальных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выплат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62" name="TextBox 8"/>
          <p:cNvSpPr txBox="1">
            <a:spLocks noChangeArrowheads="1"/>
          </p:cNvSpPr>
          <p:nvPr/>
        </p:nvSpPr>
        <p:spPr bwMode="auto">
          <a:xfrm>
            <a:off x="-55495" y="2521871"/>
            <a:ext cx="49323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обеспечение программы, тыс.руб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850438"/>
              </p:ext>
            </p:extLst>
          </p:nvPr>
        </p:nvGraphicFramePr>
        <p:xfrm>
          <a:off x="178662" y="2936876"/>
          <a:ext cx="4464049" cy="976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46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97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979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3979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04832"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511185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736" marB="457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  <a:r>
                        <a:rPr lang="ru-RU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8" marR="91428" marT="45736" marB="457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 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8" marR="91428" marT="45736" marB="457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8" marR="91428" marT="45736" marB="45736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7148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Бюджет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ГП 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«Поселок Айхал»</a:t>
                      </a:r>
                    </a:p>
                  </a:txBody>
                  <a:tcPr marL="91428" marR="91428" marT="45736" marB="45736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45081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-82550"/>
            <a:ext cx="731838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82" name="Рисунок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005064"/>
            <a:ext cx="4464050" cy="2519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1160463" y="362313"/>
            <a:ext cx="7632700" cy="850900"/>
          </a:xfrm>
        </p:spPr>
        <p:txBody>
          <a:bodyPr/>
          <a:lstStyle/>
          <a:p>
            <a:pPr algn="ctr" eaLnBrk="1" hangingPunct="1"/>
            <a:r>
              <a:rPr lang="ru-RU" altLang="ru-RU" sz="2000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«Предупреждение и ликвидация последствий чрезвычайных ситуаций на 2026-2031 годы»</a:t>
            </a:r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6659563" y="6165850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56C3423-1826-45F9-9000-00FCFE75171D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3513" y="1317194"/>
            <a:ext cx="8748712" cy="1354217"/>
          </a:xfrm>
          <a:prstGeom prst="rect">
            <a:avLst/>
          </a:prstGeom>
          <a:solidFill>
            <a:srgbClr val="56CAC7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eaLnBrk="1" hangingPunct="1"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поддержание высокой готовности сил и средств системы защиты населения и территорий от чрезвычайных ситуаций природного и техногенного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характера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Снижение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рисков возникновения и смягчение последствий чрезвычайных ситуаций природного и техногенного характера, а также обеспечение безопасности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населения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77225" y="3685655"/>
            <a:ext cx="4284663" cy="2339102"/>
          </a:xfrm>
          <a:prstGeom prst="rect">
            <a:avLst/>
          </a:prstGeom>
          <a:solidFill>
            <a:srgbClr val="FFCC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Ожидаемые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Недопущение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чрезвычайных ситуаций, повышения уровня безопасности населения от угроз природного и техногенного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характера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Минимизация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ущерба, причиненного в результате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пожаров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Сокращение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количества погибших на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пожарах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4" name="TextBox 8"/>
          <p:cNvSpPr txBox="1">
            <a:spLocks noChangeArrowheads="1"/>
          </p:cNvSpPr>
          <p:nvPr/>
        </p:nvSpPr>
        <p:spPr bwMode="auto">
          <a:xfrm>
            <a:off x="-7938" y="2865105"/>
            <a:ext cx="52117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обеспечение программы, тыс. руб.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675461"/>
              </p:ext>
            </p:extLst>
          </p:nvPr>
        </p:nvGraphicFramePr>
        <p:xfrm>
          <a:off x="152619" y="3197499"/>
          <a:ext cx="4464049" cy="976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46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97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979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3979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04832"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511185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736" marB="457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  <a:r>
                        <a:rPr lang="ru-RU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8" marR="91428" marT="45736" marB="457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 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8" marR="91428" marT="45736" marB="4573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8" marR="91428" marT="45736" marB="45736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7148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Бюджет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ГП 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«Поселок Айхал»</a:t>
                      </a:r>
                    </a:p>
                  </a:txBody>
                  <a:tcPr marL="91428" marR="91428" marT="45736" marB="45736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192,1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2 438,7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2 506,9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43033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-82550"/>
            <a:ext cx="731838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34" name="Рисунок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2" y="4178845"/>
            <a:ext cx="4419600" cy="2225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1114425" y="96838"/>
            <a:ext cx="7812088" cy="850900"/>
          </a:xfrm>
        </p:spPr>
        <p:txBody>
          <a:bodyPr/>
          <a:lstStyle/>
          <a:p>
            <a:pPr algn="ctr" eaLnBrk="1" hangingPunct="1"/>
            <a:r>
              <a:rPr lang="ru-RU" altLang="ru-RU" sz="2000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«Благоустройство территорий поселка Айхал на 2026-2031 годы»</a:t>
            </a:r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6659563" y="6165850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BF09B1F-9259-4C81-AD6D-EBEDEE1DD276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3200" y="1193800"/>
            <a:ext cx="8748713" cy="922338"/>
          </a:xfrm>
          <a:prstGeom prst="rect">
            <a:avLst/>
          </a:prstGeom>
          <a:solidFill>
            <a:srgbClr val="56CAC7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</a:p>
          <a:p>
            <a:pPr eaLnBrk="1" hangingPunct="1"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условий для комфортного проживания и создания благоприятной среды жизнедеятельности населения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поселка</a:t>
            </a:r>
            <a:endParaRPr lang="ru-RU" sz="1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88024" y="3411065"/>
            <a:ext cx="4284663" cy="2585323"/>
          </a:xfrm>
          <a:prstGeom prst="rect">
            <a:avLst/>
          </a:prstGeom>
          <a:solidFill>
            <a:srgbClr val="FFCC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Ожидаемые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Сохранение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развитие существующего поселкового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озеленения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Комплексное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нормативное содержание общественных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пространств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Улучшение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внешнего облика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поселка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Стабильная бесперебойная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работа объектов уличного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освещения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Соблюдение законодательства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области похоронного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дела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4" name="TextBox 8"/>
          <p:cNvSpPr txBox="1">
            <a:spLocks noChangeArrowheads="1"/>
          </p:cNvSpPr>
          <p:nvPr/>
        </p:nvSpPr>
        <p:spPr bwMode="auto">
          <a:xfrm>
            <a:off x="203200" y="2266950"/>
            <a:ext cx="58816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обеспечение программы, тыс. руб.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485841"/>
              </p:ext>
            </p:extLst>
          </p:nvPr>
        </p:nvGraphicFramePr>
        <p:xfrm>
          <a:off x="203200" y="2636838"/>
          <a:ext cx="4383087" cy="13272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64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2239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04255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511185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T="45723" marB="45723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2289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Бюджет 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ГП </a:t>
                      </a: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«Поселок Айхал»</a:t>
                      </a:r>
                    </a:p>
                  </a:txBody>
                  <a:tcPr marT="45723" marB="45723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620,2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1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29 412,6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1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29 630,7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19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37913" name="Рисунок 12" descr="город.jpg"/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3963988"/>
            <a:ext cx="4383088" cy="270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14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-173038"/>
            <a:ext cx="731837" cy="93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8275" y="952500"/>
            <a:ext cx="8677275" cy="11699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endParaRPr lang="ru-RU" sz="1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качества и комфорта дворовых территорий муниципального образования</a:t>
            </a:r>
          </a:p>
          <a:p>
            <a:pPr eaLnBrk="1" hangingPunct="1"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комфорта территорий общего пользования (парки, скверы, улицы, площади)</a:t>
            </a:r>
          </a:p>
          <a:p>
            <a:pPr eaLnBrk="1" hangingPunct="1"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вовлеченности заинтересованных граждан, организаций в реализацию мероприятий по благоустройству территории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87292" y="2780928"/>
            <a:ext cx="3958258" cy="38164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Ожидаемые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системы «обратной связи» с населением и возможности участия заинтересованных лиц (граждан, организаций), студенческих строительных отрядов и волонтеров в реализации муниципальной программы.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Благоустройство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улучшения эстетического вида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дворовых территорий в соответствие с современными требованиями.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условий для активного отдыха детей и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взрослых, маломобильных групп, а также комплексное благоустройство и озеленение общественных пространств в соответствие с современными требованиями.</a:t>
            </a:r>
          </a:p>
        </p:txBody>
      </p:sp>
      <p:sp>
        <p:nvSpPr>
          <p:cNvPr id="38916" name="TextBox 8"/>
          <p:cNvSpPr txBox="1">
            <a:spLocks noChangeArrowheads="1"/>
          </p:cNvSpPr>
          <p:nvPr/>
        </p:nvSpPr>
        <p:spPr bwMode="auto">
          <a:xfrm>
            <a:off x="168275" y="2159000"/>
            <a:ext cx="5699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обеспечение программы, тыс. руб.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232965"/>
              </p:ext>
            </p:extLst>
          </p:nvPr>
        </p:nvGraphicFramePr>
        <p:xfrm>
          <a:off x="42863" y="2570237"/>
          <a:ext cx="4529137" cy="11467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68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15230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511185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7" marR="91427" marT="45743" marB="457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7" marR="91427" marT="45743" marB="457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7" marR="91427" marT="45743" marB="457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7" marR="91427" marT="45743" marB="45743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Бюджет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ГП 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«Поселок Айхал»</a:t>
                      </a:r>
                    </a:p>
                  </a:txBody>
                  <a:tcPr marL="91427" marR="91427" marT="45743" marB="45743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3 989,0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8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2 000,0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8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2 000,0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8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8935" name="Заголовок 1"/>
          <p:cNvSpPr txBox="1">
            <a:spLocks/>
          </p:cNvSpPr>
          <p:nvPr/>
        </p:nvSpPr>
        <p:spPr bwMode="auto">
          <a:xfrm>
            <a:off x="1187624" y="96338"/>
            <a:ext cx="7486650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«Формирование комфортной городской среды на 2018-2028 годы»</a:t>
            </a:r>
            <a:endParaRPr lang="ru-RU" altLang="ru-RU" sz="2000" b="1" dirty="0">
              <a:solidFill>
                <a:srgbClr val="51118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936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3790571"/>
            <a:ext cx="4529137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37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-153988"/>
            <a:ext cx="731837" cy="93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C313F6-F511-4F84-ADA2-2512376A6B56}" type="slidenum">
              <a:rPr lang="ru-RU" altLang="ru-RU" smtClean="0"/>
              <a:pPr>
                <a:defRPr/>
              </a:pPr>
              <a:t>28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758825" y="136525"/>
            <a:ext cx="8358188" cy="8509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000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</a:t>
            </a:r>
            <a:r>
              <a:rPr lang="ru-RU" altLang="ru-RU" sz="2000" b="1" dirty="0" smtClean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br>
              <a:rPr lang="ru-RU" altLang="ru-RU" sz="2000" b="1" dirty="0" smtClean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«Поддержка </a:t>
            </a:r>
            <a:r>
              <a:rPr lang="ru-RU" altLang="ru-RU" sz="2000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развитие малого и среднего предпринимательства в городском поселении «Поселок Айхал» муниципального района «Мирнинский район» Республики Саха (Якутия) на 2026-2031 годы»</a:t>
            </a:r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6659563" y="6165850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B834DBA-7D67-4A5C-BF61-C2129642C481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8430" y="1417638"/>
            <a:ext cx="8786813" cy="1323439"/>
          </a:xfrm>
          <a:prstGeom prst="rect">
            <a:avLst/>
          </a:prstGeom>
          <a:solidFill>
            <a:srgbClr val="56CAC7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Цель:</a:t>
            </a:r>
          </a:p>
          <a:p>
            <a:pPr eaLnBrk="1" hangingPunct="1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 обеспечение благоприятных условий для развития малого и среднего предпринимательства, а также физических лиц, не являющихся индивидуальными предпринимателями и применяющих специальный налоговый режим «Налог на профессиональный доход» (далее также – самозанятые граждане) на территории поселка Айхал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97214" y="2984371"/>
            <a:ext cx="4514850" cy="3585597"/>
          </a:xfrm>
          <a:prstGeom prst="rect">
            <a:avLst/>
          </a:prstGeom>
          <a:solidFill>
            <a:srgbClr val="FFCC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Ожидаемые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</a:p>
          <a:p>
            <a:pPr marL="171450" indent="-1714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Сохранение </a:t>
            </a:r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количества существующих и прирост новых субъектов СМСП и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самозанятых</a:t>
            </a:r>
            <a:endParaRPr lang="ru-RU" sz="1100" b="1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Прирост </a:t>
            </a:r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количества СМСП и самозанятых граждан, получивших финансовую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поддержку</a:t>
            </a:r>
          </a:p>
          <a:p>
            <a:pPr marL="171450" indent="-1714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Постепенное </a:t>
            </a:r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увеличение количества СМСП арендуемых помещений и земельных участков, принадлежащих ГП «Поселок Айхал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100" b="1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Увеличение </a:t>
            </a:r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количества проведенных заседаний Координационного совета по развитию предпринимательства и формированию благоприятного инвестиционного климата в ГП «Поселок Айхал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100" b="1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Увеличение </a:t>
            </a:r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количества мероприятий по привлечению внимания к существующим СМСП, развитию их конкурентоспособности и повышению престижа предпринимательской деятельности, в т.ч среди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самозанятых</a:t>
            </a:r>
          </a:p>
          <a:p>
            <a:pPr marL="171450" indent="-1714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Увеличение </a:t>
            </a:r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количества размещенных информационных сообщений, посвященных вопросам развития СМСП и самозанятости граждан на официальном сайте ГП «Поселок Айхал»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90" name="TextBox 8"/>
          <p:cNvSpPr txBox="1">
            <a:spLocks noChangeArrowheads="1"/>
          </p:cNvSpPr>
          <p:nvPr/>
        </p:nvSpPr>
        <p:spPr bwMode="auto">
          <a:xfrm>
            <a:off x="26988" y="2945859"/>
            <a:ext cx="56007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обеспечение программы, тыс. руб.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47421"/>
              </p:ext>
            </p:extLst>
          </p:nvPr>
        </p:nvGraphicFramePr>
        <p:xfrm>
          <a:off x="167482" y="3284984"/>
          <a:ext cx="4403724" cy="9747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24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270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2709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2709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04641"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511185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16" marR="91416" marT="45641" marB="4564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  <a:r>
                        <a:rPr lang="ru-RU" sz="1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16" marR="91416" marT="45641" marB="4564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 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16" marR="91416" marT="45641" marB="4564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16" marR="91416" marT="45641" marB="45641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7008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Бюджет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ГП 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«Поселок Айхал»</a:t>
                      </a:r>
                    </a:p>
                  </a:txBody>
                  <a:tcPr marL="91416" marR="91416" marT="45641" marB="4564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06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06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06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42009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-100013"/>
            <a:ext cx="731837" cy="93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010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4365104"/>
            <a:ext cx="4383087" cy="220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1296988" y="193675"/>
            <a:ext cx="6550025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бюджетной и налоговой политики</a:t>
            </a:r>
          </a:p>
        </p:txBody>
      </p:sp>
      <p:sp>
        <p:nvSpPr>
          <p:cNvPr id="11267" name="Объект 2"/>
          <p:cNvSpPr>
            <a:spLocks noGrp="1"/>
          </p:cNvSpPr>
          <p:nvPr>
            <p:ph idx="1"/>
          </p:nvPr>
        </p:nvSpPr>
        <p:spPr>
          <a:xfrm>
            <a:off x="179388" y="1484313"/>
            <a:ext cx="8424862" cy="4608512"/>
          </a:xfrm>
        </p:spPr>
        <p:txBody>
          <a:bodyPr rtlCol="0">
            <a:normAutofit fontScale="92500"/>
          </a:bodyPr>
          <a:lstStyle/>
          <a:p>
            <a:pPr indent="449263" algn="just" eaLnBrk="1" fontAlgn="auto" hangingPunct="1">
              <a:lnSpc>
                <a:spcPct val="115000"/>
              </a:lnSpc>
              <a:spcAft>
                <a:spcPts val="1000"/>
              </a:spcAft>
              <a:buFont typeface="Wingdings 3" charset="2"/>
              <a:buChar char=""/>
              <a:defRPr/>
            </a:pPr>
            <a:r>
              <a:rPr lang="ru-RU" alt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сбалансированности и повышение устойчивости бюджета; гарантированное исполнение всех социальных обязательств;</a:t>
            </a:r>
            <a:endParaRPr lang="ru-RU" altLang="ru-RU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263" algn="just" eaLnBrk="1" fontAlgn="auto" hangingPunct="1">
              <a:lnSpc>
                <a:spcPct val="115000"/>
              </a:lnSpc>
              <a:spcAft>
                <a:spcPts val="1000"/>
              </a:spcAft>
              <a:buFont typeface="Wingdings 3" charset="2"/>
              <a:buChar char=""/>
              <a:defRPr/>
            </a:pPr>
            <a:r>
              <a:rPr lang="ru-RU" alt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бюджета на основе объективной оценки ожидаемого исполнения в 2025 году и объективного прогноза показателей социально-экономического развития;</a:t>
            </a:r>
            <a:endParaRPr lang="ru-RU" altLang="ru-RU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449263" algn="just" eaLnBrk="1" fontAlgn="auto" hangingPunct="1">
              <a:lnSpc>
                <a:spcPct val="115000"/>
              </a:lnSpc>
              <a:spcAft>
                <a:spcPts val="1000"/>
              </a:spcAft>
              <a:buFont typeface="Wingdings 3" charset="2"/>
              <a:buChar char=""/>
              <a:defRPr/>
            </a:pPr>
            <a:r>
              <a:rPr lang="ru-RU" alt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эффективности управления бюджетными ресурсами, в том числе за счет оптимизации деятельности органов местного самоуправления;</a:t>
            </a:r>
            <a:endParaRPr lang="ru-RU" altLang="ru-RU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449263" algn="just" eaLnBrk="1" fontAlgn="auto" hangingPunct="1">
              <a:lnSpc>
                <a:spcPct val="115000"/>
              </a:lnSpc>
              <a:spcAft>
                <a:spcPts val="1000"/>
              </a:spcAft>
              <a:buFont typeface="Wingdings 3" charset="2"/>
              <a:buChar char=""/>
              <a:defRPr/>
            </a:pPr>
            <a:r>
              <a:rPr lang="ru-RU" alt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налогового потенциала за счет вовлечения в налоговый оборот ранее неучтенных объектов;</a:t>
            </a:r>
            <a:endParaRPr lang="ru-RU" altLang="ru-RU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449263" algn="just" eaLnBrk="1" fontAlgn="auto" hangingPunct="1">
              <a:lnSpc>
                <a:spcPct val="115000"/>
              </a:lnSpc>
              <a:spcAft>
                <a:spcPts val="1000"/>
              </a:spcAft>
              <a:buFont typeface="Wingdings 3" charset="2"/>
              <a:buChar char=""/>
              <a:defRPr/>
            </a:pPr>
            <a:r>
              <a:rPr lang="ru-RU" alt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эффективности работы с муниципальным имуществом, направленной на увеличение доходов бюджета.</a:t>
            </a:r>
            <a:endParaRPr lang="ru-RU" altLang="ru-RU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449263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ru-RU" alt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364" name="Номер слайда 3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030DF3E-E4B7-4A69-BDBC-B776C71E16B3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pic>
        <p:nvPicPr>
          <p:cNvPr id="15365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-150813"/>
            <a:ext cx="731837" cy="93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6634163" y="6237288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9A6118F-01F2-4765-A2AF-58CD8701171D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3299" y="1463077"/>
            <a:ext cx="8928100" cy="83099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 eaLnBrk="1" hangingPunct="1"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соответствия технического состояния жилых помещений, принадлежащих ГП «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Поселок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Айхал» строительным и техническим нормам и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94628" y="3789040"/>
            <a:ext cx="3925888" cy="1631216"/>
          </a:xfrm>
          <a:prstGeom prst="rect">
            <a:avLst/>
          </a:prstGeom>
        </p:spPr>
        <p:style>
          <a:lnRef idx="2">
            <a:schemeClr val="accent6"/>
          </a:lnRef>
          <a:fillRef idx="1002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Ожидаемые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Обеспечение соответствия технического состояния жилых помещений муниципальной собственности ГП «Поселок Айхал» строительным и техническим нормам и правилам</a:t>
            </a:r>
          </a:p>
        </p:txBody>
      </p:sp>
      <p:sp>
        <p:nvSpPr>
          <p:cNvPr id="49157" name="TextBox 8"/>
          <p:cNvSpPr txBox="1">
            <a:spLocks noChangeArrowheads="1"/>
          </p:cNvSpPr>
          <p:nvPr/>
        </p:nvSpPr>
        <p:spPr bwMode="auto">
          <a:xfrm>
            <a:off x="144753" y="2615775"/>
            <a:ext cx="62753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обеспечение программы, тыс. руб.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955032"/>
              </p:ext>
            </p:extLst>
          </p:nvPr>
        </p:nvGraphicFramePr>
        <p:xfrm>
          <a:off x="153584" y="2931790"/>
          <a:ext cx="4691062" cy="10483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56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394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679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6794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02282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511185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740" marB="457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8" marR="91428" marT="45740" marB="457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8" marR="91428" marT="45740" marB="457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8" marR="91428" marT="45740" marB="4574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6114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Бюджет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ГП 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«Поселок Айхал»</a:t>
                      </a:r>
                    </a:p>
                  </a:txBody>
                  <a:tcPr marL="91428" marR="91428" marT="45740" marB="4574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982,1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2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1 054,2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2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1 107,0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29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9176" name="Заголовок 1"/>
          <p:cNvSpPr txBox="1">
            <a:spLocks/>
          </p:cNvSpPr>
          <p:nvPr/>
        </p:nvSpPr>
        <p:spPr bwMode="auto">
          <a:xfrm>
            <a:off x="1048544" y="212708"/>
            <a:ext cx="81010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</a:t>
            </a:r>
            <a:r>
              <a:rPr lang="ru-RU" altLang="ru-RU" sz="2000" b="1" dirty="0" smtClean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 smtClean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«Капитальный </a:t>
            </a:r>
            <a:r>
              <a:rPr lang="ru-RU" altLang="ru-RU" sz="2000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текущий ремонт жилых помещений, принадлежащих ГП «Поселок Айхал» на 2026-2031 годы»</a:t>
            </a:r>
            <a:endParaRPr lang="ru-RU" alt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177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8" y="-71438"/>
            <a:ext cx="731837" cy="93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78" name="Рисунок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3"/>
          <a:stretch>
            <a:fillRect/>
          </a:stretch>
        </p:blipFill>
        <p:spPr bwMode="auto">
          <a:xfrm>
            <a:off x="153584" y="4054971"/>
            <a:ext cx="4691062" cy="2420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>
          <a:xfrm>
            <a:off x="944833" y="355155"/>
            <a:ext cx="7713663" cy="8509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400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«Энергосбережение и повышение энергетической эффективности ГП «Поселок Айхал» на 2026-2031 годы»</a:t>
            </a:r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6659563" y="6165850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F0186D6-FCA2-4D69-A9A2-26462B31C476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081" y="1673226"/>
            <a:ext cx="8824912" cy="120015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just" eaLnBrk="1" hangingPunct="1"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Сократить расходы бюджета ГП «Поселок Айхал» на обеспечение энергетическими ресурсами и эффективное использование энергетическими ресурсами за счет реализации энергосберегающих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мероприятий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36331" y="3866463"/>
            <a:ext cx="4030662" cy="16312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Ожидаемые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Снижение объема потребления энергоносителей на объектах муниципальной собственности за счет установки приборов учета и эффективного использования энергетических ресурсов</a:t>
            </a:r>
          </a:p>
        </p:txBody>
      </p:sp>
      <p:sp>
        <p:nvSpPr>
          <p:cNvPr id="40966" name="TextBox 8"/>
          <p:cNvSpPr txBox="1">
            <a:spLocks noChangeArrowheads="1"/>
          </p:cNvSpPr>
          <p:nvPr/>
        </p:nvSpPr>
        <p:spPr bwMode="auto">
          <a:xfrm>
            <a:off x="-180528" y="2915097"/>
            <a:ext cx="536416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обеспечение программы, тыс. руб.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887802"/>
              </p:ext>
            </p:extLst>
          </p:nvPr>
        </p:nvGraphicFramePr>
        <p:xfrm>
          <a:off x="29641" y="3284984"/>
          <a:ext cx="4772024" cy="920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62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564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846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846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44934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511185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66" marR="91466" marT="45725" marB="45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66" marR="91466" marT="45725" marB="45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66" marR="91466" marT="45725" marB="45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66" marR="91466" marT="45725" marB="45725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Бюджет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ГП 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«Поселок Айхал»</a:t>
                      </a:r>
                    </a:p>
                  </a:txBody>
                  <a:tcPr marL="91466" marR="91466" marT="45725" marB="457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3 448,8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8" marR="9528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2 163,7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8" marR="9528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1 100,0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8" marR="9528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40984" name="Picture 2" descr="C:\Users\Ольга\Desktop\Айгуль\ba9a52ddc4f19b526b17d5123cab19a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9425"/>
            <a:ext cx="4772025" cy="244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6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-177800"/>
            <a:ext cx="731838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6634163" y="6237288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EC3C358-F008-4732-A623-53F373CFC8EE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838" y="1385853"/>
            <a:ext cx="8928100" cy="98488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 algn="just" eaLnBrk="1" hangingPunct="1"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Стабилизация и улучшение экологической обстановки, создание экологически благоприятных условий для проживания населения на территории городского поселения "Поселок Айхал" муниципального района «Мирнинский район» Республики Саха (Якутия), повышение уровня экологической культуры населения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81563" y="2977003"/>
            <a:ext cx="4143375" cy="3200876"/>
          </a:xfrm>
          <a:prstGeom prst="rect">
            <a:avLst/>
          </a:prstGeom>
        </p:spPr>
        <p:style>
          <a:lnRef idx="2">
            <a:schemeClr val="accent6"/>
          </a:lnRef>
          <a:fillRef idx="1002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Ожидаемые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Улучшение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санитарного состояния водных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объектов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лучшение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санитарного содержания территории ГП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«Поселок Айхал»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хват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всех слоев населения различными формами экологического просвещения, повышение экологической культуры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населения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лучшение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состояния окружающей среды в результате принятия мер по устранению выявленных нарушений в области охраны окружающей среды, правил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благоустройства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Сохранение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зеленого фонда ГП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«Поселок Айхал»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81" name="TextBox 8"/>
          <p:cNvSpPr txBox="1">
            <a:spLocks noChangeArrowheads="1"/>
          </p:cNvSpPr>
          <p:nvPr/>
        </p:nvSpPr>
        <p:spPr bwMode="auto">
          <a:xfrm>
            <a:off x="96838" y="2463766"/>
            <a:ext cx="58435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обеспечение программы, тыс. </a:t>
            </a:r>
            <a:r>
              <a:rPr lang="ru-RU" alt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  <a:endParaRPr lang="ru-RU" alt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8537519"/>
              </p:ext>
            </p:extLst>
          </p:nvPr>
        </p:nvGraphicFramePr>
        <p:xfrm>
          <a:off x="163016" y="2797400"/>
          <a:ext cx="4460874" cy="1078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71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5910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285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47371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511185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8" marR="91428" marT="45742" marB="4574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8" marR="91428" marT="45742" marB="4574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8" marR="91428" marT="45742" marB="4574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8" marR="91428" marT="45742" marB="45742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9978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Бюджет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ГП 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«Поселок Айхал»</a:t>
                      </a:r>
                    </a:p>
                  </a:txBody>
                  <a:tcPr marL="91428" marR="91428" marT="45742" marB="4574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7 791,6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2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498,6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2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523,5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29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0200" name="Заголовок 1"/>
          <p:cNvSpPr txBox="1">
            <a:spLocks/>
          </p:cNvSpPr>
          <p:nvPr/>
        </p:nvSpPr>
        <p:spPr bwMode="auto">
          <a:xfrm>
            <a:off x="696681" y="59478"/>
            <a:ext cx="8099425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</a:t>
            </a:r>
            <a:r>
              <a:rPr lang="ru-RU" altLang="ru-RU" sz="2000" b="1" dirty="0" smtClean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 smtClean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«Экология </a:t>
            </a:r>
            <a:r>
              <a:rPr lang="ru-RU" altLang="ru-RU" sz="2000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охрана окружающей среды в ГП «Поселок Айхал» на 2026-2031 годы»</a:t>
            </a:r>
            <a:endParaRPr lang="ru-RU" alt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0201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8" y="-71438"/>
            <a:ext cx="731837" cy="93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202" name="Рисунок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6"/>
          <a:stretch>
            <a:fillRect/>
          </a:stretch>
        </p:blipFill>
        <p:spPr bwMode="auto">
          <a:xfrm>
            <a:off x="182563" y="3965501"/>
            <a:ext cx="4460875" cy="250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6634163" y="6237288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017B5EA-A7E5-4143-A078-1E4E21585113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3239" y="1484061"/>
            <a:ext cx="8782050" cy="107721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 algn="just" eaLnBrk="1" hangingPunct="1"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дорожно-транспортных происшествий с пострадавшими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правового просвещения участников дорожного движения, культуры их поведения, профилактика детского дорожно-транспортного травматизма в ГП «Поселок Айхал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23361" y="3057555"/>
            <a:ext cx="4052192" cy="2831544"/>
          </a:xfrm>
          <a:prstGeom prst="rect">
            <a:avLst/>
          </a:prstGeom>
        </p:spPr>
        <p:style>
          <a:lnRef idx="2">
            <a:schemeClr val="accent6"/>
          </a:lnRef>
          <a:fillRef idx="1002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Ожидаемые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Профилактика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безопасности дорожного движения и детского дорожно-транспортного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травматизма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Сокращение роста количества дорожно-транспортных происшествий и тяжести их последствий на территории ГП «Поселок Айхал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Повышение безопасности дорожного движения на территории ГП «Поселок Айхал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635858"/>
              </p:ext>
            </p:extLst>
          </p:nvPr>
        </p:nvGraphicFramePr>
        <p:xfrm>
          <a:off x="215050" y="3056954"/>
          <a:ext cx="4212934" cy="1164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6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32569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511185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3" marR="91423" marT="45743" marB="457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3" marR="91423" marT="45743" marB="457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3" marR="91423" marT="45743" marB="4574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3" marR="91423" marT="45743" marB="45743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4848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Бюджет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ГП 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«Поселок Айхал»</a:t>
                      </a:r>
                    </a:p>
                  </a:txBody>
                  <a:tcPr marL="91423" marR="91423" marT="45743" marB="45743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2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29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29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2247" name="Заголовок 1"/>
          <p:cNvSpPr txBox="1">
            <a:spLocks/>
          </p:cNvSpPr>
          <p:nvPr/>
        </p:nvSpPr>
        <p:spPr bwMode="auto">
          <a:xfrm>
            <a:off x="1044575" y="431006"/>
            <a:ext cx="8099425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«Программа мероприятий по формированию законопослушного поведения участников дорожного движения в ГП «Поселок Айхал» на 2026-2031 годы»</a:t>
            </a:r>
            <a:endParaRPr lang="ru-RU" alt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2248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8" y="-71438"/>
            <a:ext cx="731837" cy="93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49" name="TextBox 1"/>
          <p:cNvSpPr txBox="1">
            <a:spLocks noChangeArrowheads="1"/>
          </p:cNvSpPr>
          <p:nvPr/>
        </p:nvSpPr>
        <p:spPr bwMode="auto">
          <a:xfrm>
            <a:off x="6247" y="2653080"/>
            <a:ext cx="52578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обеспечение программы, тыс. руб</a:t>
            </a:r>
            <a:r>
              <a:rPr lang="ru-RU" alt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6634163" y="6237288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AE0DF63-A44A-48D5-A417-C27391694F7D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649216"/>
            <a:ext cx="8782050" cy="107721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 algn="just" eaLnBrk="1" hangingPunct="1"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населения городского поселения «Поселок Айхал» муниципального района "Мирнинский район" Республики Саха (Якутия) от угроз террористического и экстремистского характера.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0" y="2987823"/>
            <a:ext cx="4392488" cy="2862322"/>
          </a:xfrm>
          <a:prstGeom prst="rect">
            <a:avLst/>
          </a:prstGeom>
        </p:spPr>
        <p:style>
          <a:lnRef idx="2">
            <a:schemeClr val="accent6"/>
          </a:lnRef>
          <a:fillRef idx="1002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Ожидаемые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Увеличение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количества мероприятий, направленных на повышение уровня межведомственного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взаимодействия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Сведение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минимуму причин и условий, которые могут привести к совершению террористических актов на территории ГП «Поселок Айхал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уровня вовлечённых учащихся в мероприятия, направленные на профилактику экстремизма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терроризма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663463"/>
              </p:ext>
            </p:extLst>
          </p:nvPr>
        </p:nvGraphicFramePr>
        <p:xfrm>
          <a:off x="96838" y="3391205"/>
          <a:ext cx="4059236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25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5444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511185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3" marR="91423" marT="45713" marB="457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3" marR="91423" marT="45713" marB="457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3" marR="91423" marT="45713" marB="457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3" marR="91423" marT="45713" marB="45713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Бюджет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ГП 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«Поселок Айхал»</a:t>
                      </a:r>
                    </a:p>
                  </a:txBody>
                  <a:tcPr marL="91423" marR="91423" marT="45713" marB="45713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392,1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23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172,7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23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172,7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23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1223" name="Заголовок 1"/>
          <p:cNvSpPr txBox="1">
            <a:spLocks/>
          </p:cNvSpPr>
          <p:nvPr/>
        </p:nvSpPr>
        <p:spPr bwMode="auto">
          <a:xfrm>
            <a:off x="958066" y="292301"/>
            <a:ext cx="8099425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«Профилактика терроризма и экстремизма на территории ГП «Поселок Айхал» муниципального района «Мирнинский район» Республики Саха (Якутия) на 2025-2030 годы»</a:t>
            </a:r>
            <a:endParaRPr lang="ru-RU" alt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4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8" y="-71438"/>
            <a:ext cx="731837" cy="93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5" name="TextBox 1"/>
          <p:cNvSpPr txBox="1">
            <a:spLocks noChangeArrowheads="1"/>
          </p:cNvSpPr>
          <p:nvPr/>
        </p:nvSpPr>
        <p:spPr bwMode="auto">
          <a:xfrm>
            <a:off x="0" y="3019087"/>
            <a:ext cx="45720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обеспечение программы, тыс. руб.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6634163" y="6237288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AE0DF63-A44A-48D5-A417-C27391694F7D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487715"/>
            <a:ext cx="8782050" cy="83099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 algn="just" eaLnBrk="1" hangingPunct="1"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мероприятий, направленных на улучшение эксплуатационных характеристик общего имущества многоквартирных домов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0" y="2987823"/>
            <a:ext cx="4392488" cy="1877437"/>
          </a:xfrm>
          <a:prstGeom prst="rect">
            <a:avLst/>
          </a:prstGeom>
        </p:spPr>
        <p:style>
          <a:lnRef idx="2">
            <a:schemeClr val="accent6"/>
          </a:lnRef>
          <a:fillRef idx="1002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Ожидаемые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</a:p>
          <a:p>
            <a:pPr algn="just" eaLnBrk="1" hangingPunct="1"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Увеличение количества многоквартирных домов, оснащённых термометрическими скважинами и термостабилизаторов грунта на территории городского поселения «Поселок Айхал» муниципального района «Мирнинский район» Республики Саха (Якутия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576659"/>
              </p:ext>
            </p:extLst>
          </p:nvPr>
        </p:nvGraphicFramePr>
        <p:xfrm>
          <a:off x="96838" y="3391205"/>
          <a:ext cx="4059236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25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5444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511185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3" marR="91423" marT="45713" marB="457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3" marR="91423" marT="45713" marB="457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3" marR="91423" marT="45713" marB="457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3" marR="91423" marT="45713" marB="45713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Бюджет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ГП 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«Поселок Айхал»</a:t>
                      </a:r>
                    </a:p>
                  </a:txBody>
                  <a:tcPr marL="91423" marR="91423" marT="45713" marB="45713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5 000,0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23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23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23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1223" name="Заголовок 1"/>
          <p:cNvSpPr txBox="1">
            <a:spLocks/>
          </p:cNvSpPr>
          <p:nvPr/>
        </p:nvSpPr>
        <p:spPr bwMode="auto">
          <a:xfrm>
            <a:off x="934145" y="112613"/>
            <a:ext cx="8099425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«Восстановление мерзлотных наблюдений по жилому фонду поселка Айхал для мониторинга состояния многолетних мерзлых грунтов на 2025-2029 годы»</a:t>
            </a:r>
            <a:endParaRPr lang="ru-RU" alt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4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8" y="-71438"/>
            <a:ext cx="731837" cy="93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5" name="TextBox 1"/>
          <p:cNvSpPr txBox="1">
            <a:spLocks noChangeArrowheads="1"/>
          </p:cNvSpPr>
          <p:nvPr/>
        </p:nvSpPr>
        <p:spPr bwMode="auto">
          <a:xfrm>
            <a:off x="0" y="3019087"/>
            <a:ext cx="45720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обеспечение программы, 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279816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6634163" y="6237288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AE0DF63-A44A-48D5-A417-C27391694F7D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090" y="1932813"/>
            <a:ext cx="8782050" cy="132343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 algn="just" eaLnBrk="1" hangingPunct="1"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благоприятных условий для жизнедеятельности населения ГП «Поселок Айхал» и предупреждение возникновения эпидемий, эпизоотий и (или) иных чрезвычайных ситуаций, связанных с распространением заразных болезней, общих для человека и животных, носителями возбудителей которых могут быть животные без владельцев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05207" y="3542045"/>
            <a:ext cx="4392488" cy="2123658"/>
          </a:xfrm>
          <a:prstGeom prst="rect">
            <a:avLst/>
          </a:prstGeom>
        </p:spPr>
        <p:style>
          <a:lnRef idx="2">
            <a:schemeClr val="accent6"/>
          </a:lnRef>
          <a:fillRef idx="1002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Ожидаемые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Сокращение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численности животных без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владельцев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Отсутствие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случаев заболеваемости инфекционными заболеваниями общих для человека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животных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Уменьшение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случаев нападения животных без владельцев на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людей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217682"/>
              </p:ext>
            </p:extLst>
          </p:nvPr>
        </p:nvGraphicFramePr>
        <p:xfrm>
          <a:off x="251520" y="3695362"/>
          <a:ext cx="4059236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25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5444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511185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3" marR="91423" marT="45713" marB="457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3" marR="91423" marT="45713" marB="457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3" marR="91423" marT="45713" marB="457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3" marR="91423" marT="45713" marB="45713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Бюджет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ГП 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«Поселок Айхал»</a:t>
                      </a:r>
                    </a:p>
                  </a:txBody>
                  <a:tcPr marL="91423" marR="91423" marT="45713" marB="45713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2 026,3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23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1 277,7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23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1 308,4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23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1223" name="Заголовок 1"/>
          <p:cNvSpPr txBox="1">
            <a:spLocks/>
          </p:cNvSpPr>
          <p:nvPr/>
        </p:nvSpPr>
        <p:spPr bwMode="auto">
          <a:xfrm>
            <a:off x="862603" y="620535"/>
            <a:ext cx="8099425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</a:t>
            </a:r>
            <a:r>
              <a:rPr lang="ru-RU" altLang="ru-RU" sz="2000" b="1" dirty="0" smtClean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 smtClean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«Осуществление </a:t>
            </a:r>
            <a:r>
              <a:rPr lang="ru-RU" altLang="ru-RU" sz="2000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по обращению с животными без владельцев на территории городского поселения «Поселок Айхал» муниципального района «Мирнинский район» Республики Саха (Якутия) на 2025-2030 годы»</a:t>
            </a:r>
            <a:endParaRPr lang="ru-RU" alt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4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8" y="-71438"/>
            <a:ext cx="731837" cy="93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5" name="TextBox 1"/>
          <p:cNvSpPr txBox="1">
            <a:spLocks noChangeArrowheads="1"/>
          </p:cNvSpPr>
          <p:nvPr/>
        </p:nvSpPr>
        <p:spPr bwMode="auto">
          <a:xfrm>
            <a:off x="-28330" y="3356808"/>
            <a:ext cx="45720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обеспечение программы, 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132370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6634163" y="6237288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AE0DF63-A44A-48D5-A417-C27391694F7D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37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2890" y="1405095"/>
            <a:ext cx="8782050" cy="156966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 algn="just" eaLnBrk="1" hangingPunct="1"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целью реализации настоящей Программы является финансовое и организационное обеспечение переселения граждан из жилищного фонда, признанного в установленном порядке аварийным и подлежащим сносу в связи с физическим износом в процессе его эксплуатации и частичная ликвидация аварийного жилищного фонда на территории ГП «Поселок Айхал» муниципального района «Мирнинский район» Республики Саха (Якутия)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37919" y="3459251"/>
            <a:ext cx="4392488" cy="1846659"/>
          </a:xfrm>
          <a:prstGeom prst="rect">
            <a:avLst/>
          </a:prstGeom>
        </p:spPr>
        <p:style>
          <a:lnRef idx="2">
            <a:schemeClr val="accent6"/>
          </a:lnRef>
          <a:fillRef idx="1002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Ожидаемые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Сокращение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непригодного для проживания, признанного аварийным жилищного фонда на территории ГП «Поселок Айхал»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Переселение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граждан из аварийного жилищного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фонда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Снос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расселённых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домов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995457"/>
              </p:ext>
            </p:extLst>
          </p:nvPr>
        </p:nvGraphicFramePr>
        <p:xfrm>
          <a:off x="222890" y="3556546"/>
          <a:ext cx="4059236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27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342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511185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3" marR="91423" marT="45713" marB="457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3" marR="91423" marT="45713" marB="457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3" marR="91423" marT="45713" marB="457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91423" marR="91423" marT="45713" marB="45713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Бюджет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ГП </a:t>
                      </a:r>
                      <a:r>
                        <a:rPr 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«Поселок Айхал»</a:t>
                      </a:r>
                    </a:p>
                  </a:txBody>
                  <a:tcPr marL="91423" marR="91423" marT="45713" marB="45713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22 425,2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23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23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4" marR="9524" marT="9523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1223" name="Заголовок 1"/>
          <p:cNvSpPr txBox="1">
            <a:spLocks/>
          </p:cNvSpPr>
          <p:nvPr/>
        </p:nvSpPr>
        <p:spPr bwMode="auto">
          <a:xfrm>
            <a:off x="905515" y="115546"/>
            <a:ext cx="8099425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 dirty="0">
                <a:solidFill>
                  <a:srgbClr val="5111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«Переселение граждан из аварийного жилого дома, расположенного по адресу: Республика Саха (Якутия), Мирнинский район, п. Айхал, ул. Полярная, д.6 на 2025-2027 гг.»</a:t>
            </a:r>
            <a:endParaRPr lang="ru-RU" alt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4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8" y="-71438"/>
            <a:ext cx="731837" cy="93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5" name="TextBox 1"/>
          <p:cNvSpPr txBox="1">
            <a:spLocks noChangeArrowheads="1"/>
          </p:cNvSpPr>
          <p:nvPr/>
        </p:nvSpPr>
        <p:spPr bwMode="auto">
          <a:xfrm>
            <a:off x="41915" y="3217992"/>
            <a:ext cx="4572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обеспечение программы, 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129671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07DAD19-BBE8-4A69-99F3-3B097EE40600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38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463" y="1441450"/>
            <a:ext cx="8929687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8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СПАСИБО ЗА ВНИМАНИЕ!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8913" y="2924175"/>
            <a:ext cx="8929687" cy="150810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anose="02030602050306030303" pitchFamily="18" charset="0"/>
              </a:rPr>
              <a:t>Контактная информация:</a:t>
            </a:r>
          </a:p>
          <a:p>
            <a:pPr algn="ctr">
              <a:defRPr/>
            </a:pP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</a:t>
            </a:r>
            <a:r>
              <a:rPr lang="ru-RU" alt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ГП «Поселок </a:t>
            </a: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Айхал» находится по адресу: 678190, Республика Саха (Якутия), Мирнинский район, п. Айхал, ул. Юбилейная 7а, </a:t>
            </a:r>
          </a:p>
          <a:p>
            <a:pPr algn="ctr">
              <a:defRPr/>
            </a:pPr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Факс: 8 (41136) 6-32-16,  тел. 8 (41136) 4-95-85;  </a:t>
            </a:r>
            <a:r>
              <a:rPr lang="ru-RU" alt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</a:t>
            </a:r>
            <a:r>
              <a:rPr lang="ru-RU" alt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alt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adm-aykhal@adm-aykhal.ru</a:t>
            </a:r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301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-112713"/>
            <a:ext cx="731837" cy="93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title"/>
          </p:nvPr>
        </p:nvSpPr>
        <p:spPr>
          <a:xfrm>
            <a:off x="471488" y="549275"/>
            <a:ext cx="8229600" cy="1176338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параметры бюджета</a:t>
            </a:r>
            <a:b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2026 год и плановый период 2027 и 2028 годов</a:t>
            </a:r>
            <a:b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885814"/>
              </p:ext>
            </p:extLst>
          </p:nvPr>
        </p:nvGraphicFramePr>
        <p:xfrm>
          <a:off x="611560" y="2708920"/>
          <a:ext cx="8256588" cy="2304529"/>
        </p:xfrm>
        <a:graphic>
          <a:graphicData uri="http://schemas.openxmlformats.org/drawingml/2006/table">
            <a:tbl>
              <a:tblPr/>
              <a:tblGrid>
                <a:gridCol w="24021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83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443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217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384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6" marR="9526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526" marR="9526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2027 год</a:t>
                      </a:r>
                    </a:p>
                  </a:txBody>
                  <a:tcPr marL="9526" marR="9526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2028 год</a:t>
                      </a:r>
                    </a:p>
                  </a:txBody>
                  <a:tcPr marL="9526" marR="9526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39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Доходы, тыс. руб.</a:t>
                      </a:r>
                    </a:p>
                  </a:txBody>
                  <a:tcPr marL="9526" marR="9526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lvl="1" algn="ctr"/>
                      <a:r>
                        <a:rPr lang="ru-RU" sz="24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299 654,3</a:t>
                      </a:r>
                      <a:endParaRPr lang="ru-RU" sz="24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6" marR="9526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253 507,2</a:t>
                      </a:r>
                      <a:endParaRPr lang="ru-RU" sz="24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6" marR="9526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265 578,1</a:t>
                      </a:r>
                      <a:endParaRPr lang="ru-RU" sz="24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6" marR="9526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Расходы, тыс. руб.</a:t>
                      </a:r>
                    </a:p>
                  </a:txBody>
                  <a:tcPr marL="9526" marR="9526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lvl="1" algn="ctr"/>
                      <a:r>
                        <a:rPr lang="ru-RU" sz="24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409 985,8</a:t>
                      </a:r>
                      <a:endParaRPr lang="ru-RU" sz="24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6" marR="9526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253 507,2</a:t>
                      </a:r>
                      <a:endParaRPr lang="ru-RU" sz="24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6" marR="9526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265 578,1</a:t>
                      </a:r>
                      <a:endParaRPr lang="ru-RU" sz="24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6" marR="9526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Дефицит, тыс. руб.</a:t>
                      </a:r>
                    </a:p>
                  </a:txBody>
                  <a:tcPr marL="9526" marR="9526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lvl="1" algn="ctr"/>
                      <a:r>
                        <a:rPr lang="ru-RU" sz="24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110 331,5</a:t>
                      </a:r>
                      <a:endParaRPr lang="ru-RU" sz="24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6" marR="9526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lvl="0" indent="0" algn="ctr" fontAlgn="b">
                        <a:buFontTx/>
                        <a:buNone/>
                      </a:pPr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6" marR="9526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lvl="0" indent="0" algn="ctr" fontAlgn="b">
                        <a:buFontTx/>
                        <a:buNone/>
                      </a:pPr>
                      <a:r>
                        <a:rPr lang="ru-RU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6" marR="9526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16414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-92075"/>
            <a:ext cx="7302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E24C7F-2910-45CD-9AFD-1FE39AFB29A6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/>
          </p:cNvSpPr>
          <p:nvPr>
            <p:ph type="title"/>
          </p:nvPr>
        </p:nvSpPr>
        <p:spPr>
          <a:xfrm>
            <a:off x="839788" y="260350"/>
            <a:ext cx="7713662" cy="187325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Доходная часть бюджета </a:t>
            </a:r>
            <a:b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поселения «Поселок Айхал» муниципального района «Мирнинский район» Республики Саха (Якутия) на 2026 год и плановый период 2027 и 2028 годов                      </a:t>
            </a:r>
            <a:b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1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75656" y="2852936"/>
            <a:ext cx="6624637" cy="2700266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 год –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299 654,3 тыс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руб. </a:t>
            </a:r>
          </a:p>
          <a:p>
            <a:pPr algn="ctr" eaLnBrk="1" hangingPunct="1">
              <a:defRPr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2027 год –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253 507,2 тыс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</a:p>
          <a:p>
            <a:pPr algn="ctr" eaLnBrk="1" hangingPunct="1">
              <a:defRPr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2028 год –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265 578,1 тыс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</a:p>
        </p:txBody>
      </p:sp>
      <p:pic>
        <p:nvPicPr>
          <p:cNvPr id="17412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-100013"/>
            <a:ext cx="731838" cy="93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E24C7F-2910-45CD-9AFD-1FE39AFB29A6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839788" y="188913"/>
            <a:ext cx="7664450" cy="1368425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доходов бюджета </a:t>
            </a:r>
            <a:b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ГП «Поселок Айхал»</a:t>
            </a:r>
            <a:b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5097BB8-FA89-4216-9207-9B9117F3233F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pic>
        <p:nvPicPr>
          <p:cNvPr id="18436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-133350"/>
            <a:ext cx="731838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0937292"/>
              </p:ext>
            </p:extLst>
          </p:nvPr>
        </p:nvGraphicFramePr>
        <p:xfrm>
          <a:off x="1524000" y="1397000"/>
          <a:ext cx="6980238" cy="4840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/>
          </p:cNvSpPr>
          <p:nvPr>
            <p:ph type="title"/>
          </p:nvPr>
        </p:nvSpPr>
        <p:spPr>
          <a:xfrm>
            <a:off x="284163" y="692150"/>
            <a:ext cx="8229600" cy="792163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Поступление НДФЛ за период 2025 года и прогноз до 2028 года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07" name="Номер слайда 3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4C91BAA-A5FD-4FB2-8764-7C129CB7BF59}" type="slidenum">
              <a:rPr lang="ru-RU" altLang="ru-RU" smtClean="0">
                <a:solidFill>
                  <a:srgbClr val="045C75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ru-RU" altLang="ru-RU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3596283"/>
              </p:ext>
            </p:extLst>
          </p:nvPr>
        </p:nvGraphicFramePr>
        <p:xfrm>
          <a:off x="5076056" y="1772816"/>
          <a:ext cx="4284662" cy="5265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3586954"/>
              </p:ext>
            </p:extLst>
          </p:nvPr>
        </p:nvGraphicFramePr>
        <p:xfrm>
          <a:off x="179512" y="1592263"/>
          <a:ext cx="4536504" cy="5265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1510" name="Рисунок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-133350"/>
            <a:ext cx="731838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white">
          <a:xfrm>
            <a:off x="898525" y="1341438"/>
            <a:ext cx="7488238" cy="5969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tabLst>
                <a:tab pos="2781300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7813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27813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7813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7813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7813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7813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7813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7813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endParaRPr lang="ru-RU" altLang="ru-RU" sz="1800" b="1" dirty="0">
              <a:solidFill>
                <a:srgbClr val="1B417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8435" name="Rectangle 2"/>
          <p:cNvSpPr txBox="1">
            <a:spLocks noChangeArrowheads="1"/>
          </p:cNvSpPr>
          <p:nvPr/>
        </p:nvSpPr>
        <p:spPr bwMode="black">
          <a:xfrm>
            <a:off x="695325" y="222250"/>
            <a:ext cx="7621588" cy="4318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Динамика изменений среднемесячной заработной платы</a:t>
            </a:r>
          </a:p>
        </p:txBody>
      </p:sp>
      <p:graphicFrame>
        <p:nvGraphicFramePr>
          <p:cNvPr id="2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9069042"/>
              </p:ext>
            </p:extLst>
          </p:nvPr>
        </p:nvGraphicFramePr>
        <p:xfrm>
          <a:off x="323850" y="1639888"/>
          <a:ext cx="8569325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3557" name="Рисунок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-84138"/>
            <a:ext cx="731838" cy="93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F038F5-C320-4686-B43D-C8E219E9A972}" type="slidenum">
              <a:rPr lang="ru-RU" altLang="ru-RU" smtClean="0"/>
              <a:pPr>
                <a:defRPr/>
              </a:pPr>
              <a:t>8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white">
          <a:xfrm>
            <a:off x="827088" y="1341438"/>
            <a:ext cx="7488237" cy="5969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tabLst>
                <a:tab pos="2781300" algn="l"/>
              </a:tabLst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7813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27813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7813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7813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7813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7813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7813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7813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endParaRPr lang="ru-RU" altLang="ru-RU" sz="1800" b="1" dirty="0">
              <a:solidFill>
                <a:srgbClr val="1B417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5603" name="Rectangle 2"/>
          <p:cNvSpPr txBox="1">
            <a:spLocks noChangeArrowheads="1"/>
          </p:cNvSpPr>
          <p:nvPr/>
        </p:nvSpPr>
        <p:spPr bwMode="black">
          <a:xfrm>
            <a:off x="668338" y="496888"/>
            <a:ext cx="7621587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b="1">
                <a:solidFill>
                  <a:schemeClr val="tx2"/>
                </a:solidFill>
                <a:latin typeface="Times New Roman" panose="02020603050405020304" pitchFamily="18" charset="0"/>
              </a:rPr>
              <a:t>Численность населения поселка</a:t>
            </a:r>
          </a:p>
        </p:txBody>
      </p:sp>
      <p:graphicFrame>
        <p:nvGraphicFramePr>
          <p:cNvPr id="2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3822634"/>
              </p:ext>
            </p:extLst>
          </p:nvPr>
        </p:nvGraphicFramePr>
        <p:xfrm>
          <a:off x="719138" y="1639888"/>
          <a:ext cx="8101012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605" name="Рисунок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-103188"/>
            <a:ext cx="731838" cy="93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F038F5-C320-4686-B43D-C8E219E9A972}" type="slidenum">
              <a:rPr lang="ru-RU" altLang="ru-RU" smtClean="0"/>
              <a:pPr>
                <a:defRPr/>
              </a:pPr>
              <a:t>9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29983</TotalTime>
  <Words>4427</Words>
  <Application>Microsoft Office PowerPoint</Application>
  <PresentationFormat>Экран (4:3)</PresentationFormat>
  <Paragraphs>782</Paragraphs>
  <Slides>38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38</vt:i4>
      </vt:variant>
    </vt:vector>
  </HeadingPairs>
  <TitlesOfParts>
    <vt:vector size="48" baseType="lpstr">
      <vt:lpstr>Arial</vt:lpstr>
      <vt:lpstr>Calibri</vt:lpstr>
      <vt:lpstr>Constantia</vt:lpstr>
      <vt:lpstr>Times New Roman</vt:lpstr>
      <vt:lpstr>Trebuchet MS</vt:lpstr>
      <vt:lpstr>Wingdings</vt:lpstr>
      <vt:lpstr>Wingdings 3</vt:lpstr>
      <vt:lpstr>1_Специальное оформление</vt:lpstr>
      <vt:lpstr>Аспект</vt:lpstr>
      <vt:lpstr>1_Аспект</vt:lpstr>
      <vt:lpstr>Презентация PowerPoint</vt:lpstr>
      <vt:lpstr>                                                                                                 </vt:lpstr>
      <vt:lpstr>Основные направления бюджетной и налоговой политики</vt:lpstr>
      <vt:lpstr>Основные параметры бюджета на 2026 год и плановый период 2027 и 2028 годов                        </vt:lpstr>
      <vt:lpstr>Доходная часть бюджета  городского поселения «Поселок Айхал» муниципального района «Мирнинский район» Республики Саха (Якутия) на 2026 год и плановый период 2027 и 2028 годов                       </vt:lpstr>
      <vt:lpstr>Структура доходов бюджета  ГП «Поселок Айхал»                  </vt:lpstr>
      <vt:lpstr>Поступление НДФЛ за период 2025 года и прогноз до 2028 года </vt:lpstr>
      <vt:lpstr>Презентация PowerPoint</vt:lpstr>
      <vt:lpstr>Презентация PowerPoint</vt:lpstr>
      <vt:lpstr>ЗЕМЕЛЬНЫЙ НАЛОГ Глава 31 Налогового кодекса РФ, Решение сессии Айхальского поселкового Совета от 27.11.2010 № 39-10</vt:lpstr>
      <vt:lpstr>НАЛОГ НА ИМУЩЕСТВО ФИЗИЧЕСКИХ ЛИЦ Глава 32 Налогового кодекса РФ, Решение сессии Айхальского поселкового Совета от 27.11.2010 № 39-10</vt:lpstr>
      <vt:lpstr>Налоговые доходы</vt:lpstr>
      <vt:lpstr>Неналоговые доходы</vt:lpstr>
      <vt:lpstr>Расходы бюджета по сферам деятельности</vt:lpstr>
      <vt:lpstr>Расходная часть бюджета  городского поселения «Поселок Айхал» муниципального района «Мирнинский район» Республики Саха (Якутия) на 2026 год и плановый период 2027 и 2028 годов </vt:lpstr>
      <vt:lpstr>Презентация PowerPoint</vt:lpstr>
      <vt:lpstr>Расходы на реализацию  муниципальных программ</vt:lpstr>
      <vt:lpstr>Муниципальная программа «Развитие культуры и гармонизации межнациональных отношений на 2026 – 2031 годы»</vt:lpstr>
      <vt:lpstr>Муниципальная программа «Реализация основных направлений молодёжной политики, добровольчества и патриотического воспитания подрастающего поколения на 2026-2031 годы» </vt:lpstr>
      <vt:lpstr>Муниципальная программа «Развитие физической культуры и спорта на 2026-2031»годы»</vt:lpstr>
      <vt:lpstr>Муниципальная программа «Социальная поддержка населения городского поселения «Поселок Айхал» муниципального района «Мирнинский район» Республики Саха (Якутия) на 2025-2030 годы»</vt:lpstr>
      <vt:lpstr>Муниципальная программа «Обеспечение общественного порядка и профилактики правонарушений на территории городского поселения «Поселок Айхал» муниципального района «Мирнинский район» Республики Саха (Якутия) на 2025-2030 годы»</vt:lpstr>
      <vt:lpstr>Презентация PowerPoint</vt:lpstr>
      <vt:lpstr>Муниципальная программа «Комплексное развитие транспортной инфраструктуры городского поселения «Поселок Айхал» на 2026-2031 годы»</vt:lpstr>
      <vt:lpstr>Муниципальная программа Муниципальная программа «Обеспечение жильем молодых семей на 2025-2030 годы»</vt:lpstr>
      <vt:lpstr>Муниципальная программа «Предупреждение и ликвидация последствий чрезвычайных ситуаций на 2026-2031 годы»</vt:lpstr>
      <vt:lpstr>Муниципальная программа «Благоустройство территорий поселка Айхал на 2026-2031 годы»</vt:lpstr>
      <vt:lpstr>Презентация PowerPoint</vt:lpstr>
      <vt:lpstr>Муниципальная программа «Поддержка и развитие малого и среднего предпринимательства в городском поселении «Поселок Айхал» муниципального района «Мирнинский район» Республики Саха (Якутия) на 2026-2031 годы»</vt:lpstr>
      <vt:lpstr>Презентация PowerPoint</vt:lpstr>
      <vt:lpstr>Муниципальная программа «Энергосбережение и повышение энергетической эффективности ГП «Поселок Айхал» на 2026-2031 годы»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trofimova_ey</dc:creator>
  <cp:lastModifiedBy>Лукомская ВС</cp:lastModifiedBy>
  <cp:revision>1053</cp:revision>
  <cp:lastPrinted>2026-04-28T08:23:16Z</cp:lastPrinted>
  <dcterms:created xsi:type="dcterms:W3CDTF">2011-01-26T13:13:38Z</dcterms:created>
  <dcterms:modified xsi:type="dcterms:W3CDTF">2026-04-28T08:34:08Z</dcterms:modified>
</cp:coreProperties>
</file>