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1"/>
  </p:sldMasterIdLst>
  <p:notesMasterIdLst>
    <p:notesMasterId r:id="rId40"/>
  </p:notesMasterIdLst>
  <p:sldIdLst>
    <p:sldId id="256" r:id="rId2"/>
    <p:sldId id="293" r:id="rId3"/>
    <p:sldId id="327" r:id="rId4"/>
    <p:sldId id="328" r:id="rId5"/>
    <p:sldId id="326" r:id="rId6"/>
    <p:sldId id="294" r:id="rId7"/>
    <p:sldId id="267" r:id="rId8"/>
    <p:sldId id="296" r:id="rId9"/>
    <p:sldId id="273" r:id="rId10"/>
    <p:sldId id="269" r:id="rId11"/>
    <p:sldId id="270" r:id="rId12"/>
    <p:sldId id="297" r:id="rId13"/>
    <p:sldId id="298" r:id="rId14"/>
    <p:sldId id="299" r:id="rId15"/>
    <p:sldId id="300" r:id="rId16"/>
    <p:sldId id="306" r:id="rId17"/>
    <p:sldId id="308" r:id="rId18"/>
    <p:sldId id="309" r:id="rId19"/>
    <p:sldId id="310" r:id="rId20"/>
    <p:sldId id="311" r:id="rId21"/>
    <p:sldId id="323" r:id="rId22"/>
    <p:sldId id="313" r:id="rId23"/>
    <p:sldId id="329" r:id="rId24"/>
    <p:sldId id="314" r:id="rId25"/>
    <p:sldId id="315" r:id="rId26"/>
    <p:sldId id="316" r:id="rId27"/>
    <p:sldId id="317" r:id="rId28"/>
    <p:sldId id="318" r:id="rId29"/>
    <p:sldId id="319" r:id="rId30"/>
    <p:sldId id="325" r:id="rId31"/>
    <p:sldId id="324" r:id="rId32"/>
    <p:sldId id="320" r:id="rId33"/>
    <p:sldId id="330" r:id="rId34"/>
    <p:sldId id="321" r:id="rId35"/>
    <p:sldId id="302" r:id="rId36"/>
    <p:sldId id="303" r:id="rId37"/>
    <p:sldId id="304" r:id="rId38"/>
    <p:sldId id="305" r:id="rId39"/>
  </p:sldIdLst>
  <p:sldSz cx="12192000" cy="6858000"/>
  <p:notesSz cx="6808788" cy="99409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p:cViewPr varScale="1">
        <p:scale>
          <a:sx n="110" d="100"/>
          <a:sy n="110" d="100"/>
        </p:scale>
        <p:origin x="59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ru-RU"/>
        </a:p>
      </c:txPr>
    </c:title>
    <c:autoTitleDeleted val="0"/>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2024 год</c:v>
                </c:pt>
              </c:strCache>
            </c:strRef>
          </c:tx>
          <c:dPt>
            <c:idx val="0"/>
            <c:bubble3D val="0"/>
            <c:spPr>
              <a:gradFill rotWithShape="1">
                <a:gsLst>
                  <a:gs pos="0">
                    <a:schemeClr val="accent1">
                      <a:shade val="65000"/>
                      <a:tint val="96000"/>
                      <a:lumMod val="104000"/>
                    </a:schemeClr>
                  </a:gs>
                  <a:gs pos="100000">
                    <a:schemeClr val="accent1">
                      <a:shade val="65000"/>
                      <a:shade val="98000"/>
                      <a:lumMod val="94000"/>
                    </a:schemeClr>
                  </a:gs>
                </a:gsLst>
                <a:path path="circle">
                  <a:fillToRect l="100000" t="100000" r="100000" b="100000"/>
                </a:path>
              </a:gradFill>
              <a:ln>
                <a:noFill/>
              </a:ln>
              <a:effectLst>
                <a:outerShdw blurRad="38100" dist="25400" dir="2700000" algn="br" rotWithShape="0">
                  <a:srgbClr val="000000">
                    <a:alpha val="60000"/>
                  </a:srgbClr>
                </a:outerShdw>
              </a:effectLst>
              <a:sp3d/>
            </c:spPr>
            <c:extLst xmlns:c16r2="http://schemas.microsoft.com/office/drawing/2015/06/chart">
              <c:ext xmlns:c16="http://schemas.microsoft.com/office/drawing/2014/chart" uri="{C3380CC4-5D6E-409C-BE32-E72D297353CC}">
                <c16:uniqueId val="{00000002-DA42-B54E-87A9-4F34E5728280}"/>
              </c:ext>
            </c:extLst>
          </c:dPt>
          <c:dPt>
            <c:idx val="1"/>
            <c:bubble3D val="0"/>
            <c:spPr>
              <a:gradFill rotWithShape="1">
                <a:gsLst>
                  <a:gs pos="0">
                    <a:schemeClr val="accent1">
                      <a:tint val="96000"/>
                      <a:lumMod val="104000"/>
                    </a:schemeClr>
                  </a:gs>
                  <a:gs pos="100000">
                    <a:schemeClr val="accent1">
                      <a:shade val="98000"/>
                      <a:lumMod val="94000"/>
                    </a:schemeClr>
                  </a:gs>
                </a:gsLst>
                <a:path path="circle">
                  <a:fillToRect l="100000" t="100000" r="100000" b="100000"/>
                </a:path>
              </a:gradFill>
              <a:ln>
                <a:noFill/>
              </a:ln>
              <a:effectLst>
                <a:outerShdw blurRad="38100" dist="25400" dir="2700000" algn="br" rotWithShape="0">
                  <a:srgbClr val="000000">
                    <a:alpha val="60000"/>
                  </a:srgbClr>
                </a:outerShdw>
              </a:effectLst>
              <a:sp3d/>
            </c:spPr>
            <c:extLst xmlns:c16r2="http://schemas.microsoft.com/office/drawing/2015/06/chart">
              <c:ext xmlns:c16="http://schemas.microsoft.com/office/drawing/2014/chart" uri="{C3380CC4-5D6E-409C-BE32-E72D297353CC}">
                <c16:uniqueId val="{00000003-DA42-B54E-87A9-4F34E5728280}"/>
              </c:ext>
            </c:extLst>
          </c:dPt>
          <c:dPt>
            <c:idx val="2"/>
            <c:bubble3D val="0"/>
            <c:spPr>
              <a:gradFill rotWithShape="1">
                <a:gsLst>
                  <a:gs pos="0">
                    <a:schemeClr val="accent1">
                      <a:tint val="65000"/>
                      <a:tint val="96000"/>
                      <a:lumMod val="104000"/>
                    </a:schemeClr>
                  </a:gs>
                  <a:gs pos="100000">
                    <a:schemeClr val="accent1">
                      <a:tint val="65000"/>
                      <a:shade val="98000"/>
                      <a:lumMod val="94000"/>
                    </a:schemeClr>
                  </a:gs>
                </a:gsLst>
                <a:path path="circle">
                  <a:fillToRect l="100000" t="100000" r="100000" b="100000"/>
                </a:path>
              </a:gradFill>
              <a:ln>
                <a:noFill/>
              </a:ln>
              <a:effectLst>
                <a:outerShdw blurRad="38100" dist="25400" dir="2700000" algn="br" rotWithShape="0">
                  <a:srgbClr val="000000">
                    <a:alpha val="60000"/>
                  </a:srgbClr>
                </a:outerShdw>
              </a:effectLst>
              <a:sp3d/>
            </c:spPr>
            <c:extLst xmlns:c16r2="http://schemas.microsoft.com/office/drawing/2015/06/chart">
              <c:ext xmlns:c16="http://schemas.microsoft.com/office/drawing/2014/chart" uri="{C3380CC4-5D6E-409C-BE32-E72D297353CC}">
                <c16:uniqueId val="{00000001-DA42-B54E-87A9-4F34E572828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outEnd"/>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General</c:formatCode>
                <c:ptCount val="3"/>
                <c:pt idx="0">
                  <c:v>55</c:v>
                </c:pt>
                <c:pt idx="1">
                  <c:v>10</c:v>
                </c:pt>
                <c:pt idx="2">
                  <c:v>35</c:v>
                </c:pt>
              </c:numCache>
            </c:numRef>
          </c:val>
          <c:extLst xmlns:c16r2="http://schemas.microsoft.com/office/drawing/2015/06/chart">
            <c:ext xmlns:c16="http://schemas.microsoft.com/office/drawing/2014/chart" uri="{C3380CC4-5D6E-409C-BE32-E72D297353CC}">
              <c16:uniqueId val="{00000000-DA42-B54E-87A9-4F34E5728280}"/>
            </c:ext>
          </c:extLst>
        </c:ser>
        <c:dLbls>
          <c:dLblPos val="ctr"/>
          <c:showLegendKey val="0"/>
          <c:showVal val="0"/>
          <c:showCatName val="1"/>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30" b="1" i="0" u="none" strike="noStrike" kern="1200" cap="all" spc="50" baseline="0">
                <a:solidFill>
                  <a:schemeClr val="tx1">
                    <a:lumMod val="65000"/>
                    <a:lumOff val="35000"/>
                  </a:schemeClr>
                </a:solidFill>
                <a:latin typeface="+mn-lt"/>
                <a:ea typeface="+mn-ea"/>
                <a:cs typeface="+mn-cs"/>
              </a:defRPr>
            </a:pPr>
            <a:r>
              <a:rPr lang="ru-RU" dirty="0" smtClean="0"/>
              <a:t>2025 </a:t>
            </a:r>
            <a:r>
              <a:rPr lang="ru-RU" dirty="0"/>
              <a:t>год</a:t>
            </a:r>
          </a:p>
        </c:rich>
      </c:tx>
      <c:overlay val="0"/>
      <c:spPr>
        <a:noFill/>
        <a:ln>
          <a:noFill/>
        </a:ln>
        <a:effectLst/>
      </c:spPr>
    </c:title>
    <c:autoTitleDeleted val="0"/>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9531175170814696E-2"/>
          <c:y val="0.23176827667616623"/>
          <c:w val="0.89140682513221614"/>
          <c:h val="0.71440155241724479"/>
        </c:manualLayout>
      </c:layout>
      <c:pie3DChart>
        <c:varyColors val="1"/>
        <c:ser>
          <c:idx val="0"/>
          <c:order val="0"/>
          <c:tx>
            <c:strRef>
              <c:f>Лист1!$B$1</c:f>
              <c:strCache>
                <c:ptCount val="1"/>
                <c:pt idx="0">
                  <c:v>2025 год</c:v>
                </c:pt>
              </c:strCache>
            </c:strRef>
          </c:tx>
          <c:dPt>
            <c:idx val="0"/>
            <c:bubble3D val="0"/>
            <c:spPr>
              <a:solidFill>
                <a:schemeClr val="accent1">
                  <a:shade val="65000"/>
                </a:schemeClr>
              </a:solidFill>
              <a:ln w="19050">
                <a:solidFill>
                  <a:schemeClr val="lt1"/>
                </a:solidFill>
              </a:ln>
              <a:effectLst/>
              <a:sp3d contourW="19050">
                <a:contourClr>
                  <a:schemeClr val="lt1"/>
                </a:contourClr>
              </a:sp3d>
            </c:spPr>
            <c:extLst xmlns:c16r2="http://schemas.microsoft.com/office/drawing/2015/06/chart">
              <c:ext xmlns:c16="http://schemas.microsoft.com/office/drawing/2014/chart" uri="{C3380CC4-5D6E-409C-BE32-E72D297353CC}">
                <c16:uniqueId val="{00000001-6FB6-3947-8CEC-8A9DB7A2A970}"/>
              </c:ext>
            </c:extLst>
          </c:dPt>
          <c:dPt>
            <c:idx val="1"/>
            <c:bubble3D val="0"/>
            <c:spPr>
              <a:solidFill>
                <a:schemeClr val="accent1"/>
              </a:solidFill>
              <a:ln w="19050">
                <a:solidFill>
                  <a:schemeClr val="lt1"/>
                </a:solidFill>
              </a:ln>
              <a:effectLst/>
              <a:sp3d contourW="19050">
                <a:contourClr>
                  <a:schemeClr val="lt1"/>
                </a:contourClr>
              </a:sp3d>
            </c:spPr>
            <c:extLst xmlns:c16r2="http://schemas.microsoft.com/office/drawing/2015/06/chart">
              <c:ext xmlns:c16="http://schemas.microsoft.com/office/drawing/2014/chart" uri="{C3380CC4-5D6E-409C-BE32-E72D297353CC}">
                <c16:uniqueId val="{00000003-6FB6-3947-8CEC-8A9DB7A2A970}"/>
              </c:ext>
            </c:extLst>
          </c:dPt>
          <c:dPt>
            <c:idx val="2"/>
            <c:bubble3D val="0"/>
            <c:spPr>
              <a:solidFill>
                <a:schemeClr val="accent1">
                  <a:tint val="65000"/>
                </a:schemeClr>
              </a:solidFill>
              <a:ln w="19050">
                <a:solidFill>
                  <a:schemeClr val="lt1"/>
                </a:solidFill>
              </a:ln>
              <a:effectLst/>
              <a:sp3d contourW="19050">
                <a:contourClr>
                  <a:schemeClr val="lt1"/>
                </a:contourClr>
              </a:sp3d>
            </c:spPr>
            <c:extLst xmlns:c16r2="http://schemas.microsoft.com/office/drawing/2015/06/chart">
              <c:ext xmlns:c16="http://schemas.microsoft.com/office/drawing/2014/chart" uri="{C3380CC4-5D6E-409C-BE32-E72D297353CC}">
                <c16:uniqueId val="{00000005-6FB6-3947-8CEC-8A9DB7A2A970}"/>
              </c:ext>
            </c:extLst>
          </c:dPt>
          <c:dLbls>
            <c:dLbl>
              <c:idx val="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ru-RU"/>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Lst>
            </c:dLbl>
            <c:dLbl>
              <c:idx val="1"/>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ru-RU"/>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outEnd"/>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General</c:formatCode>
                <c:ptCount val="3"/>
                <c:pt idx="0">
                  <c:v>66</c:v>
                </c:pt>
                <c:pt idx="1">
                  <c:v>11</c:v>
                </c:pt>
                <c:pt idx="2">
                  <c:v>23</c:v>
                </c:pt>
              </c:numCache>
            </c:numRef>
          </c:val>
          <c:extLst xmlns:c16r2="http://schemas.microsoft.com/office/drawing/2015/06/chart">
            <c:ext xmlns:c16="http://schemas.microsoft.com/office/drawing/2014/chart" uri="{C3380CC4-5D6E-409C-BE32-E72D297353CC}">
              <c16:uniqueId val="{00000006-6FB6-3947-8CEC-8A9DB7A2A970}"/>
            </c:ext>
          </c:extLst>
        </c:ser>
        <c:dLbls>
          <c:showLegendKey val="0"/>
          <c:showVal val="0"/>
          <c:showCatName val="0"/>
          <c:showSerName val="0"/>
          <c:showPercent val="1"/>
          <c:showBubbleSize val="0"/>
          <c:showLeaderLines val="1"/>
        </c:dLbls>
      </c:pie3DChart>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4739168794524117E-2"/>
          <c:y val="0.12921640490795397"/>
          <c:w val="0.83422820574409151"/>
          <c:h val="0.77714933117132134"/>
        </c:manualLayout>
      </c:layout>
      <c:pie3DChart>
        <c:varyColors val="1"/>
        <c:ser>
          <c:idx val="0"/>
          <c:order val="0"/>
          <c:tx>
            <c:strRef>
              <c:f>Лист1!$B$1</c:f>
              <c:strCache>
                <c:ptCount val="1"/>
                <c:pt idx="0">
                  <c:v>Продажи</c:v>
                </c:pt>
              </c:strCache>
            </c:strRef>
          </c:tx>
          <c:dPt>
            <c:idx val="0"/>
            <c:bubble3D val="0"/>
            <c:spPr>
              <a:solidFill>
                <a:schemeClr val="accent1">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6305-D345-962D-49FF6FA41B0D}"/>
              </c:ext>
            </c:extLst>
          </c:dPt>
          <c:dPt>
            <c:idx val="1"/>
            <c:bubble3D val="0"/>
            <c:spPr>
              <a:solidFill>
                <a:schemeClr val="accent1">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2-6305-D345-962D-49FF6FA41B0D}"/>
              </c:ext>
            </c:extLst>
          </c:dPt>
          <c:dLbls>
            <c:dLbl>
              <c:idx val="0"/>
              <c:tx>
                <c:rich>
                  <a:bodyPr rot="0" spcFirstLastPara="1" vertOverflow="ellipsis" vert="horz" wrap="square" lIns="38100" tIns="19050" rIns="38100" bIns="19050" anchor="ctr" anchorCtr="1">
                    <a:noAutofit/>
                  </a:bodyPr>
                  <a:lstStyle/>
                  <a:p>
                    <a:pPr>
                      <a:defRPr sz="1330" b="1" i="0" u="none" strike="noStrike" kern="1200" spc="0" baseline="0">
                        <a:solidFill>
                          <a:schemeClr val="tx1"/>
                        </a:solidFill>
                        <a:latin typeface="+mn-lt"/>
                        <a:ea typeface="+mn-ea"/>
                        <a:cs typeface="+mn-cs"/>
                      </a:defRPr>
                    </a:pPr>
                    <a:fld id="{00ABB08C-1AFB-1243-8CFE-F7B9DA263E80}" type="CATEGORYNAME">
                      <a:rPr lang="ru-RU" smtClean="0">
                        <a:solidFill>
                          <a:schemeClr val="tx1"/>
                        </a:solidFill>
                      </a:rPr>
                      <a:pPr>
                        <a:defRPr sz="1330" b="1" i="0" u="none" strike="noStrike" kern="1200" spc="0" baseline="0">
                          <a:solidFill>
                            <a:schemeClr val="tx1"/>
                          </a:solidFill>
                          <a:latin typeface="+mn-lt"/>
                          <a:ea typeface="+mn-ea"/>
                          <a:cs typeface="+mn-cs"/>
                        </a:defRPr>
                      </a:pPr>
                      <a:t>[ИМЯ КАТЕГОРИИ]</a:t>
                    </a:fld>
                    <a:r>
                      <a:rPr lang="ru-RU" baseline="0" dirty="0">
                        <a:solidFill>
                          <a:schemeClr val="tx1"/>
                        </a:solidFill>
                      </a:rPr>
                      <a:t> </a:t>
                    </a:r>
                    <a:r>
                      <a:rPr lang="ru-RU" baseline="0" dirty="0" smtClean="0">
                        <a:solidFill>
                          <a:schemeClr val="tx1"/>
                        </a:solidFill>
                      </a:rPr>
                      <a:t>45%</a:t>
                    </a:r>
                  </a:p>
                </c:rich>
              </c:tx>
              <c:numFmt formatCode="#,##0" sourceLinked="0"/>
              <c:spPr>
                <a:noFill/>
                <a:ln>
                  <a:noFill/>
                </a:ln>
                <a:effectLst/>
              </c:spPr>
              <c:dLblPos val="outEnd"/>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6305-D345-962D-49FF6FA41B0D}"/>
                </c:ext>
                <c:ext xmlns:c15="http://schemas.microsoft.com/office/drawing/2012/chart" uri="{CE6537A1-D6FC-4f65-9D91-7224C49458BB}">
                  <c15:spPr xmlns:c15="http://schemas.microsoft.com/office/drawing/2012/chart">
                    <a:prstGeom prst="rect">
                      <a:avLst/>
                    </a:prstGeom>
                  </c15:spPr>
                  <c15:dlblFieldTable/>
                  <c15:showDataLabelsRange val="0"/>
                </c:ext>
              </c:extLst>
            </c:dLbl>
            <c:dLbl>
              <c:idx val="1"/>
              <c:layout>
                <c:manualLayout>
                  <c:x val="-1.6679444999128823E-2"/>
                  <c:y val="-2.7755575615628914E-17"/>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fld id="{77CDFC6C-C006-9444-A30C-C0DD7F50BFF5}" type="CATEGORYNAME">
                      <a:rPr lang="ru-RU" smtClean="0">
                        <a:solidFill>
                          <a:schemeClr val="tx1"/>
                        </a:solidFill>
                      </a:rPr>
                      <a:pPr>
                        <a:defRPr sz="1330" b="1" i="0" u="none" strike="noStrike" kern="1200" spc="0" baseline="0">
                          <a:solidFill>
                            <a:schemeClr val="tx1"/>
                          </a:solidFill>
                          <a:latin typeface="+mn-lt"/>
                          <a:ea typeface="+mn-ea"/>
                          <a:cs typeface="+mn-cs"/>
                        </a:defRPr>
                      </a:pPr>
                      <a:t>[ИМЯ КАТЕГОРИИ]</a:t>
                    </a:fld>
                    <a:r>
                      <a:rPr lang="ru-RU" baseline="0" dirty="0">
                        <a:solidFill>
                          <a:schemeClr val="tx1"/>
                        </a:solidFill>
                      </a:rPr>
                      <a:t> </a:t>
                    </a:r>
                    <a:r>
                      <a:rPr lang="ru-RU" baseline="0" dirty="0" smtClean="0">
                        <a:solidFill>
                          <a:schemeClr val="tx1"/>
                        </a:solidFill>
                      </a:rPr>
                      <a:t>55%</a:t>
                    </a:r>
                  </a:p>
                </c:rich>
              </c:tx>
              <c:numFmt formatCode="#,##0" sourceLinked="0"/>
              <c:spPr>
                <a:noFill/>
                <a:ln>
                  <a:noFill/>
                </a:ln>
                <a:effectLst/>
              </c:sp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2-6305-D345-962D-49FF6FA41B0D}"/>
                </c:ext>
                <c:ext xmlns:c15="http://schemas.microsoft.com/office/drawing/2012/chart" uri="{CE6537A1-D6FC-4f65-9D91-7224C49458BB}">
                  <c15:layout>
                    <c:manualLayout>
                      <c:w val="0.22336549464988195"/>
                      <c:h val="0.23090603127796266"/>
                    </c:manualLayout>
                  </c15:layout>
                  <c15:dlblFieldTable/>
                  <c15:showDataLabelsRange val="0"/>
                </c:ext>
              </c:extLst>
            </c:dLbl>
            <c:numFmt formatCode="#,##0" sourceLinked="0"/>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Лист1!$A$2:$A$3</c:f>
              <c:strCache>
                <c:ptCount val="2"/>
                <c:pt idx="0">
                  <c:v>Программые расходы</c:v>
                </c:pt>
                <c:pt idx="1">
                  <c:v>Непрограммные расходы</c:v>
                </c:pt>
              </c:strCache>
            </c:strRef>
          </c:cat>
          <c:val>
            <c:numRef>
              <c:f>Лист1!$B$2:$B$3</c:f>
              <c:numCache>
                <c:formatCode>0%</c:formatCode>
                <c:ptCount val="2"/>
                <c:pt idx="0">
                  <c:v>0.44900000000000001</c:v>
                </c:pt>
                <c:pt idx="1">
                  <c:v>0.55100000000000005</c:v>
                </c:pt>
              </c:numCache>
            </c:numRef>
          </c:val>
          <c:extLst xmlns:c16r2="http://schemas.microsoft.com/office/drawing/2015/06/chart">
            <c:ext xmlns:c16="http://schemas.microsoft.com/office/drawing/2014/chart" uri="{C3380CC4-5D6E-409C-BE32-E72D297353CC}">
              <c16:uniqueId val="{00000000-6305-D345-962D-49FF6FA41B0D}"/>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0475" cy="498157"/>
          </a:xfrm>
          <a:prstGeom prst="rect">
            <a:avLst/>
          </a:prstGeom>
        </p:spPr>
        <p:txBody>
          <a:bodyPr vert="horz" lIns="91129" tIns="45565" rIns="91129" bIns="45565" rtlCol="0"/>
          <a:lstStyle>
            <a:lvl1pPr algn="l">
              <a:defRPr sz="1200"/>
            </a:lvl1pPr>
          </a:lstStyle>
          <a:p>
            <a:endParaRPr lang="ru-RU"/>
          </a:p>
        </p:txBody>
      </p:sp>
      <p:sp>
        <p:nvSpPr>
          <p:cNvPr id="3" name="Дата 2"/>
          <p:cNvSpPr>
            <a:spLocks noGrp="1"/>
          </p:cNvSpPr>
          <p:nvPr>
            <p:ph type="dt" idx="1"/>
          </p:nvPr>
        </p:nvSpPr>
        <p:spPr>
          <a:xfrm>
            <a:off x="3856737" y="0"/>
            <a:ext cx="2950475" cy="498157"/>
          </a:xfrm>
          <a:prstGeom prst="rect">
            <a:avLst/>
          </a:prstGeom>
        </p:spPr>
        <p:txBody>
          <a:bodyPr vert="horz" lIns="91129" tIns="45565" rIns="91129" bIns="45565" rtlCol="0"/>
          <a:lstStyle>
            <a:lvl1pPr algn="r">
              <a:defRPr sz="1200"/>
            </a:lvl1pPr>
          </a:lstStyle>
          <a:p>
            <a:fld id="{FC70C0B8-6384-4695-8EDD-C581033DF691}" type="datetimeFigureOut">
              <a:rPr lang="ru-RU" smtClean="0"/>
              <a:t>31.03.2026</a:t>
            </a:fld>
            <a:endParaRPr lang="ru-RU"/>
          </a:p>
        </p:txBody>
      </p:sp>
      <p:sp>
        <p:nvSpPr>
          <p:cNvPr id="4" name="Образ слайда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129" tIns="45565" rIns="91129" bIns="45565" rtlCol="0" anchor="ctr"/>
          <a:lstStyle/>
          <a:p>
            <a:endParaRPr lang="ru-RU"/>
          </a:p>
        </p:txBody>
      </p:sp>
      <p:sp>
        <p:nvSpPr>
          <p:cNvPr id="5" name="Заметки 4"/>
          <p:cNvSpPr>
            <a:spLocks noGrp="1"/>
          </p:cNvSpPr>
          <p:nvPr>
            <p:ph type="body" sz="quarter" idx="3"/>
          </p:nvPr>
        </p:nvSpPr>
        <p:spPr>
          <a:xfrm>
            <a:off x="680879" y="4784844"/>
            <a:ext cx="5447030" cy="3913863"/>
          </a:xfrm>
          <a:prstGeom prst="rect">
            <a:avLst/>
          </a:prstGeom>
        </p:spPr>
        <p:txBody>
          <a:bodyPr vert="horz" lIns="91129" tIns="45565" rIns="91129" bIns="45565"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2769"/>
            <a:ext cx="2950475" cy="498157"/>
          </a:xfrm>
          <a:prstGeom prst="rect">
            <a:avLst/>
          </a:prstGeom>
        </p:spPr>
        <p:txBody>
          <a:bodyPr vert="horz" lIns="91129" tIns="45565" rIns="91129" bIns="45565" rtlCol="0" anchor="b"/>
          <a:lstStyle>
            <a:lvl1pPr algn="l">
              <a:defRPr sz="1200"/>
            </a:lvl1pPr>
          </a:lstStyle>
          <a:p>
            <a:endParaRPr lang="ru-RU"/>
          </a:p>
        </p:txBody>
      </p:sp>
      <p:sp>
        <p:nvSpPr>
          <p:cNvPr id="7" name="Номер слайда 6"/>
          <p:cNvSpPr>
            <a:spLocks noGrp="1"/>
          </p:cNvSpPr>
          <p:nvPr>
            <p:ph type="sldNum" sz="quarter" idx="5"/>
          </p:nvPr>
        </p:nvSpPr>
        <p:spPr>
          <a:xfrm>
            <a:off x="3856737" y="9442769"/>
            <a:ext cx="2950475" cy="498157"/>
          </a:xfrm>
          <a:prstGeom prst="rect">
            <a:avLst/>
          </a:prstGeom>
        </p:spPr>
        <p:txBody>
          <a:bodyPr vert="horz" lIns="91129" tIns="45565" rIns="91129" bIns="45565" rtlCol="0" anchor="b"/>
          <a:lstStyle>
            <a:lvl1pPr algn="r">
              <a:defRPr sz="1200"/>
            </a:lvl1pPr>
          </a:lstStyle>
          <a:p>
            <a:fld id="{630F022E-03D9-4E31-8691-ED20D8E3F3D1}" type="slidenum">
              <a:rPr lang="ru-RU" smtClean="0"/>
              <a:t>‹#›</a:t>
            </a:fld>
            <a:endParaRPr lang="ru-RU"/>
          </a:p>
        </p:txBody>
      </p:sp>
    </p:spTree>
    <p:extLst>
      <p:ext uri="{BB962C8B-B14F-4D97-AF65-F5344CB8AC3E}">
        <p14:creationId xmlns:p14="http://schemas.microsoft.com/office/powerpoint/2010/main" val="3122864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630F022E-03D9-4E31-8691-ED20D8E3F3D1}" type="slidenum">
              <a:rPr lang="ru-RU" smtClean="0"/>
              <a:t>2</a:t>
            </a:fld>
            <a:endParaRPr lang="ru-RU"/>
          </a:p>
        </p:txBody>
      </p:sp>
    </p:spTree>
    <p:extLst>
      <p:ext uri="{BB962C8B-B14F-4D97-AF65-F5344CB8AC3E}">
        <p14:creationId xmlns:p14="http://schemas.microsoft.com/office/powerpoint/2010/main" val="467437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630F022E-03D9-4E31-8691-ED20D8E3F3D1}" type="slidenum">
              <a:rPr lang="ru-RU" smtClean="0"/>
              <a:t>5</a:t>
            </a:fld>
            <a:endParaRPr lang="ru-RU"/>
          </a:p>
        </p:txBody>
      </p:sp>
    </p:spTree>
    <p:extLst>
      <p:ext uri="{BB962C8B-B14F-4D97-AF65-F5344CB8AC3E}">
        <p14:creationId xmlns:p14="http://schemas.microsoft.com/office/powerpoint/2010/main" val="78598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DF7C7B6-A909-423A-B462-4CE2BB9D217D}" type="datetime1">
              <a:rPr lang="ru-RU" smtClean="0"/>
              <a:t>31.03.2026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7C6B0D-085F-4A60-BA53-AC596861E901}"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30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8C07A51-915E-40ED-92BB-1C7D3559AB85}" type="datetime1">
              <a:rPr lang="ru-RU" smtClean="0"/>
              <a:t>31.03.2026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7C6B0D-085F-4A60-BA53-AC596861E901}" type="slidenum">
              <a:rPr lang="ru-RU" smtClean="0"/>
              <a:t>‹#›</a:t>
            </a:fld>
            <a:endParaRPr lang="ru-RU"/>
          </a:p>
        </p:txBody>
      </p:sp>
    </p:spTree>
    <p:extLst>
      <p:ext uri="{BB962C8B-B14F-4D97-AF65-F5344CB8AC3E}">
        <p14:creationId xmlns:p14="http://schemas.microsoft.com/office/powerpoint/2010/main" val="4057997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B0D34CE-2589-44D1-AE1B-F64781AB9522}" type="datetime1">
              <a:rPr lang="ru-RU" smtClean="0"/>
              <a:t>31.03.2026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7C6B0D-085F-4A60-BA53-AC596861E901}" type="slidenum">
              <a:rPr lang="ru-RU" smtClean="0"/>
              <a:t>‹#›</a:t>
            </a:fld>
            <a:endParaRPr lang="ru-RU"/>
          </a:p>
        </p:txBody>
      </p:sp>
    </p:spTree>
    <p:extLst>
      <p:ext uri="{BB962C8B-B14F-4D97-AF65-F5344CB8AC3E}">
        <p14:creationId xmlns:p14="http://schemas.microsoft.com/office/powerpoint/2010/main" val="125560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0197F00-0BB9-4002-83E2-BD4578AE8737}" type="datetime1">
              <a:rPr lang="ru-RU" smtClean="0"/>
              <a:t>31.03.2026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7C6B0D-085F-4A60-BA53-AC596861E901}" type="slidenum">
              <a:rPr lang="ru-RU" smtClean="0"/>
              <a:t>‹#›</a:t>
            </a:fld>
            <a:endParaRPr lang="ru-RU"/>
          </a:p>
        </p:txBody>
      </p:sp>
    </p:spTree>
    <p:extLst>
      <p:ext uri="{BB962C8B-B14F-4D97-AF65-F5344CB8AC3E}">
        <p14:creationId xmlns:p14="http://schemas.microsoft.com/office/powerpoint/2010/main" val="1176785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86C089-D98D-4048-913A-437FB3885BBA}" type="datetime1">
              <a:rPr lang="ru-RU" smtClean="0"/>
              <a:t>31.03.2026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7C6B0D-085F-4A60-BA53-AC596861E901}"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78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AAA648F-405C-42F8-8F04-7AF0692EC9F9}" type="datetime1">
              <a:rPr lang="ru-RU" smtClean="0"/>
              <a:t>31.03.2026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C7C6B0D-085F-4A60-BA53-AC596861E901}" type="slidenum">
              <a:rPr lang="ru-RU" smtClean="0"/>
              <a:t>‹#›</a:t>
            </a:fld>
            <a:endParaRPr lang="ru-RU"/>
          </a:p>
        </p:txBody>
      </p:sp>
    </p:spTree>
    <p:extLst>
      <p:ext uri="{BB962C8B-B14F-4D97-AF65-F5344CB8AC3E}">
        <p14:creationId xmlns:p14="http://schemas.microsoft.com/office/powerpoint/2010/main" val="3452711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4103255-615F-4875-B64A-E27BBB790644}" type="datetime1">
              <a:rPr lang="ru-RU" smtClean="0"/>
              <a:t>31.03.2026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C7C6B0D-085F-4A60-BA53-AC596861E901}" type="slidenum">
              <a:rPr lang="ru-RU" smtClean="0"/>
              <a:t>‹#›</a:t>
            </a:fld>
            <a:endParaRPr lang="ru-RU"/>
          </a:p>
        </p:txBody>
      </p:sp>
    </p:spTree>
    <p:extLst>
      <p:ext uri="{BB962C8B-B14F-4D97-AF65-F5344CB8AC3E}">
        <p14:creationId xmlns:p14="http://schemas.microsoft.com/office/powerpoint/2010/main" val="6363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8001E57-D09E-4C4B-B73A-CFC1A5BD194D}" type="datetime1">
              <a:rPr lang="ru-RU" smtClean="0"/>
              <a:t>31.03.2026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C7C6B0D-085F-4A60-BA53-AC596861E901}" type="slidenum">
              <a:rPr lang="ru-RU" smtClean="0"/>
              <a:t>‹#›</a:t>
            </a:fld>
            <a:endParaRPr lang="ru-RU"/>
          </a:p>
        </p:txBody>
      </p:sp>
    </p:spTree>
    <p:extLst>
      <p:ext uri="{BB962C8B-B14F-4D97-AF65-F5344CB8AC3E}">
        <p14:creationId xmlns:p14="http://schemas.microsoft.com/office/powerpoint/2010/main" val="72457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EC5FC11-7EED-4BE9-A02A-FFCEDE713C2F}" type="datetime1">
              <a:rPr lang="ru-RU" smtClean="0"/>
              <a:t>31.03.2026</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9C7C6B0D-085F-4A60-BA53-AC596861E901}" type="slidenum">
              <a:rPr lang="ru-RU" smtClean="0"/>
              <a:t>‹#›</a:t>
            </a:fld>
            <a:endParaRPr lang="ru-RU"/>
          </a:p>
        </p:txBody>
      </p:sp>
    </p:spTree>
    <p:extLst>
      <p:ext uri="{BB962C8B-B14F-4D97-AF65-F5344CB8AC3E}">
        <p14:creationId xmlns:p14="http://schemas.microsoft.com/office/powerpoint/2010/main" val="3008139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C0C11E4-FEAB-4C01-8F09-A17D0B6F9239}" type="datetime1">
              <a:rPr lang="ru-RU" smtClean="0"/>
              <a:t>31.03.2026</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7C6B0D-085F-4A60-BA53-AC596861E901}" type="slidenum">
              <a:rPr lang="ru-RU" smtClean="0"/>
              <a:t>‹#›</a:t>
            </a:fld>
            <a:endParaRPr lang="ru-RU"/>
          </a:p>
        </p:txBody>
      </p:sp>
    </p:spTree>
    <p:extLst>
      <p:ext uri="{BB962C8B-B14F-4D97-AF65-F5344CB8AC3E}">
        <p14:creationId xmlns:p14="http://schemas.microsoft.com/office/powerpoint/2010/main" val="85491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FB8FF43-CE74-451E-9155-3F4E0918DE90}" type="datetime1">
              <a:rPr lang="ru-RU" smtClean="0"/>
              <a:t>31.03.2026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C7C6B0D-085F-4A60-BA53-AC596861E901}" type="slidenum">
              <a:rPr lang="ru-RU" smtClean="0"/>
              <a:t>‹#›</a:t>
            </a:fld>
            <a:endParaRPr lang="ru-RU"/>
          </a:p>
        </p:txBody>
      </p:sp>
    </p:spTree>
    <p:extLst>
      <p:ext uri="{BB962C8B-B14F-4D97-AF65-F5344CB8AC3E}">
        <p14:creationId xmlns:p14="http://schemas.microsoft.com/office/powerpoint/2010/main" val="425573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0871A2B-D40E-4C9A-92E7-B73567B32FBF}" type="datetime1">
              <a:rPr lang="ru-RU" smtClean="0"/>
              <a:t>31.03.2026</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7C6B0D-085F-4A60-BA53-AC596861E901}" type="slidenum">
              <a:rPr lang="ru-RU" smtClean="0"/>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9132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package" Target="../embeddings/_________Microsoft_Word4.docx"/><Relationship Id="rId5" Type="http://schemas.openxmlformats.org/officeDocument/2006/relationships/oleObject" Target="../embeddings/oleObject1.bin"/><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8889" y="14122"/>
            <a:ext cx="12058022" cy="6770147"/>
          </a:xfrm>
          <a:prstGeom prst="rect">
            <a:avLst/>
          </a:prstGeom>
        </p:spPr>
      </p:pic>
      <p:sp>
        <p:nvSpPr>
          <p:cNvPr id="2" name="Заголовок 1"/>
          <p:cNvSpPr>
            <a:spLocks noGrp="1"/>
          </p:cNvSpPr>
          <p:nvPr>
            <p:ph type="ctrTitle"/>
          </p:nvPr>
        </p:nvSpPr>
        <p:spPr>
          <a:xfrm>
            <a:off x="162856" y="349788"/>
            <a:ext cx="11512296" cy="1389887"/>
          </a:xfrm>
        </p:spPr>
        <p:txBody>
          <a:bodyPr>
            <a:noAutofit/>
          </a:bodyPr>
          <a:lstStyle/>
          <a:p>
            <a:pPr algn="ctr"/>
            <a:r>
              <a:rPr lang="ru-RU" sz="3200" b="1" dirty="0">
                <a:solidFill>
                  <a:srgbClr val="002060"/>
                </a:solidFill>
              </a:rPr>
              <a:t>Администрация</a:t>
            </a:r>
            <a:br>
              <a:rPr lang="ru-RU" sz="3200" b="1" dirty="0">
                <a:solidFill>
                  <a:srgbClr val="002060"/>
                </a:solidFill>
              </a:rPr>
            </a:br>
            <a:r>
              <a:rPr lang="ru-RU" sz="3200" b="1" dirty="0" smtClean="0">
                <a:solidFill>
                  <a:srgbClr val="002060"/>
                </a:solidFill>
              </a:rPr>
              <a:t>городского поселения «Поселок </a:t>
            </a:r>
            <a:r>
              <a:rPr lang="ru-RU" sz="3200" b="1" dirty="0">
                <a:solidFill>
                  <a:srgbClr val="002060"/>
                </a:solidFill>
              </a:rPr>
              <a:t>Айхал»</a:t>
            </a:r>
            <a:br>
              <a:rPr lang="ru-RU" sz="3200" b="1" dirty="0">
                <a:solidFill>
                  <a:srgbClr val="002060"/>
                </a:solidFill>
              </a:rPr>
            </a:br>
            <a:r>
              <a:rPr lang="ru-RU" sz="3200" b="1" dirty="0" smtClean="0">
                <a:solidFill>
                  <a:srgbClr val="002060"/>
                </a:solidFill>
              </a:rPr>
              <a:t>муниципального района «Мирнинский район»</a:t>
            </a:r>
            <a:br>
              <a:rPr lang="ru-RU" sz="3200" b="1" dirty="0" smtClean="0">
                <a:solidFill>
                  <a:srgbClr val="002060"/>
                </a:solidFill>
              </a:rPr>
            </a:br>
            <a:r>
              <a:rPr lang="ru-RU" sz="3200" b="1" dirty="0" smtClean="0">
                <a:solidFill>
                  <a:srgbClr val="002060"/>
                </a:solidFill>
              </a:rPr>
              <a:t>Республики </a:t>
            </a:r>
            <a:r>
              <a:rPr lang="ru-RU" sz="3200" b="1" dirty="0">
                <a:solidFill>
                  <a:srgbClr val="002060"/>
                </a:solidFill>
              </a:rPr>
              <a:t>Саха (Якутия)</a:t>
            </a:r>
          </a:p>
        </p:txBody>
      </p:sp>
      <p:sp>
        <p:nvSpPr>
          <p:cNvPr id="3" name="Подзаголовок 2"/>
          <p:cNvSpPr>
            <a:spLocks noGrp="1"/>
          </p:cNvSpPr>
          <p:nvPr>
            <p:ph type="subTitle" idx="1"/>
          </p:nvPr>
        </p:nvSpPr>
        <p:spPr>
          <a:xfrm>
            <a:off x="301752" y="1442205"/>
            <a:ext cx="11512296" cy="5276088"/>
          </a:xfrm>
        </p:spPr>
        <p:txBody>
          <a:bodyPr>
            <a:normAutofit/>
          </a:bodyPr>
          <a:lstStyle/>
          <a:p>
            <a:pPr algn="ctr"/>
            <a:endParaRPr lang="ru-RU" dirty="0">
              <a:solidFill>
                <a:schemeClr val="accent5">
                  <a:lumMod val="20000"/>
                  <a:lumOff val="80000"/>
                </a:schemeClr>
              </a:solidFill>
            </a:endParaRPr>
          </a:p>
          <a:p>
            <a:pPr algn="ctr"/>
            <a:r>
              <a:rPr lang="ru-RU" sz="2800" dirty="0">
                <a:solidFill>
                  <a:schemeClr val="accent5">
                    <a:lumMod val="20000"/>
                    <a:lumOff val="80000"/>
                  </a:schemeClr>
                </a:solidFill>
                <a:latin typeface="Bahnschrift SemiBold Condensed" panose="020B0502040204020203" pitchFamily="34" charset="0"/>
              </a:rPr>
              <a:t>БЮДЖЕТ ДЛЯ ГРАЖДАН</a:t>
            </a:r>
          </a:p>
          <a:p>
            <a:pPr algn="ctr"/>
            <a:r>
              <a:rPr lang="ru-RU" sz="2800" b="1" dirty="0" smtClean="0">
                <a:solidFill>
                  <a:srgbClr val="00B0F0"/>
                </a:solidFill>
                <a:latin typeface="Times New Roman" panose="02020603050405020304" pitchFamily="18" charset="0"/>
                <a:cs typeface="Times New Roman" panose="02020603050405020304" pitchFamily="18" charset="0"/>
              </a:rPr>
              <a:t>ПРОЕКТ</a:t>
            </a:r>
            <a:r>
              <a:rPr lang="ru-RU" sz="2800" b="1" dirty="0" smtClean="0">
                <a:solidFill>
                  <a:srgbClr val="FFC000"/>
                </a:solidFill>
                <a:latin typeface="Times New Roman" panose="02020603050405020304" pitchFamily="18" charset="0"/>
                <a:cs typeface="Times New Roman" panose="02020603050405020304" pitchFamily="18" charset="0"/>
              </a:rPr>
              <a:t> ОтчЕта </a:t>
            </a:r>
            <a:r>
              <a:rPr lang="ru-RU" sz="2800" b="1" dirty="0">
                <a:solidFill>
                  <a:srgbClr val="FFC000"/>
                </a:solidFill>
                <a:latin typeface="Times New Roman" panose="02020603050405020304" pitchFamily="18" charset="0"/>
                <a:cs typeface="Times New Roman" panose="02020603050405020304" pitchFamily="18" charset="0"/>
              </a:rPr>
              <a:t>ОБ ИСПОЛНЕНИИ БЮДЖЕТА</a:t>
            </a:r>
          </a:p>
          <a:p>
            <a:pPr algn="ctr"/>
            <a:r>
              <a:rPr lang="ru-RU" sz="2800" b="1" dirty="0" smtClean="0">
                <a:solidFill>
                  <a:srgbClr val="FFC000"/>
                </a:solidFill>
                <a:latin typeface="Times New Roman" panose="02020603050405020304" pitchFamily="18" charset="0"/>
                <a:cs typeface="Times New Roman" panose="02020603050405020304" pitchFamily="18" charset="0"/>
              </a:rPr>
              <a:t>Городского поселения «ПОСЕЛОК </a:t>
            </a:r>
            <a:r>
              <a:rPr lang="ru-RU" sz="2800" b="1" dirty="0">
                <a:solidFill>
                  <a:srgbClr val="FFC000"/>
                </a:solidFill>
                <a:latin typeface="Times New Roman" panose="02020603050405020304" pitchFamily="18" charset="0"/>
                <a:cs typeface="Times New Roman" panose="02020603050405020304" pitchFamily="18" charset="0"/>
              </a:rPr>
              <a:t>АЙХАЛ</a:t>
            </a:r>
            <a:r>
              <a:rPr lang="ru-RU" sz="2800" b="1" dirty="0" smtClean="0">
                <a:solidFill>
                  <a:srgbClr val="FFC000"/>
                </a:solidFill>
                <a:latin typeface="Times New Roman" panose="02020603050405020304" pitchFamily="18" charset="0"/>
                <a:cs typeface="Times New Roman" panose="02020603050405020304" pitchFamily="18" charset="0"/>
              </a:rPr>
              <a:t>»</a:t>
            </a:r>
            <a:endParaRPr lang="en-US" sz="2800" b="1" dirty="0" smtClean="0">
              <a:solidFill>
                <a:srgbClr val="FFC000"/>
              </a:solidFill>
              <a:latin typeface="Times New Roman" panose="02020603050405020304" pitchFamily="18" charset="0"/>
              <a:cs typeface="Times New Roman" panose="02020603050405020304" pitchFamily="18" charset="0"/>
            </a:endParaRPr>
          </a:p>
          <a:p>
            <a:pPr algn="ctr"/>
            <a:r>
              <a:rPr lang="ru-RU" sz="2800" b="1" dirty="0" smtClean="0">
                <a:solidFill>
                  <a:srgbClr val="FFC000"/>
                </a:solidFill>
                <a:latin typeface="Times New Roman" panose="02020603050405020304" pitchFamily="18" charset="0"/>
                <a:cs typeface="Times New Roman" panose="02020603050405020304" pitchFamily="18" charset="0"/>
              </a:rPr>
              <a:t>Муниципального района «Мирнинский район»</a:t>
            </a:r>
          </a:p>
          <a:p>
            <a:pPr algn="ctr"/>
            <a:r>
              <a:rPr lang="ru-RU" sz="2800" b="1" dirty="0" smtClean="0">
                <a:solidFill>
                  <a:srgbClr val="FFC000"/>
                </a:solidFill>
                <a:latin typeface="Times New Roman" panose="02020603050405020304" pitchFamily="18" charset="0"/>
                <a:cs typeface="Times New Roman" panose="02020603050405020304" pitchFamily="18" charset="0"/>
              </a:rPr>
              <a:t>республики Саха (Якутия)</a:t>
            </a:r>
            <a:endParaRPr lang="ru-RU" sz="2800" b="1" dirty="0">
              <a:solidFill>
                <a:srgbClr val="FFC000"/>
              </a:solidFill>
              <a:latin typeface="Times New Roman" panose="02020603050405020304" pitchFamily="18" charset="0"/>
              <a:cs typeface="Times New Roman" panose="02020603050405020304" pitchFamily="18" charset="0"/>
            </a:endParaRPr>
          </a:p>
          <a:p>
            <a:pPr algn="ctr"/>
            <a:r>
              <a:rPr lang="ru-RU" sz="2800" b="1" dirty="0">
                <a:solidFill>
                  <a:srgbClr val="FFC000"/>
                </a:solidFill>
                <a:latin typeface="Times New Roman" panose="02020603050405020304" pitchFamily="18" charset="0"/>
                <a:cs typeface="Times New Roman" panose="02020603050405020304" pitchFamily="18" charset="0"/>
              </a:rPr>
              <a:t>ЗА </a:t>
            </a:r>
            <a:r>
              <a:rPr lang="ru-RU" sz="2800" b="1" dirty="0" smtClean="0">
                <a:solidFill>
                  <a:srgbClr val="FFC000"/>
                </a:solidFill>
                <a:latin typeface="Times New Roman" panose="02020603050405020304" pitchFamily="18" charset="0"/>
                <a:cs typeface="Times New Roman" panose="02020603050405020304" pitchFamily="18" charset="0"/>
              </a:rPr>
              <a:t>2025 ГОД</a:t>
            </a:r>
          </a:p>
          <a:p>
            <a:pPr algn="ctr"/>
            <a:endParaRPr lang="ru-RU" sz="1200" b="1" dirty="0" smtClean="0">
              <a:solidFill>
                <a:srgbClr val="FFC000"/>
              </a:solidFill>
              <a:latin typeface="Times New Roman" panose="02020603050405020304" pitchFamily="18" charset="0"/>
              <a:cs typeface="Times New Roman" panose="02020603050405020304" pitchFamily="18" charset="0"/>
            </a:endParaRPr>
          </a:p>
          <a:p>
            <a:pPr algn="ctr"/>
            <a:r>
              <a:rPr lang="ru-RU" sz="1200" b="1" dirty="0" smtClean="0">
                <a:solidFill>
                  <a:schemeClr val="bg1"/>
                </a:solidFill>
                <a:latin typeface="Times New Roman" panose="02020603050405020304" pitchFamily="18" charset="0"/>
                <a:cs typeface="Times New Roman" panose="02020603050405020304" pitchFamily="18" charset="0"/>
              </a:rPr>
              <a:t>Подготовлен </a:t>
            </a:r>
            <a:r>
              <a:rPr lang="ru-RU" sz="1200" b="1" dirty="0">
                <a:solidFill>
                  <a:schemeClr val="bg1"/>
                </a:solidFill>
                <a:latin typeface="Times New Roman" panose="02020603050405020304" pitchFamily="18" charset="0"/>
                <a:cs typeface="Times New Roman" panose="02020603050405020304" pitchFamily="18" charset="0"/>
              </a:rPr>
              <a:t>на основании решения сессии поселкового Совета депутатов</a:t>
            </a:r>
          </a:p>
          <a:p>
            <a:pPr algn="ctr"/>
            <a:r>
              <a:rPr lang="ru-RU" sz="1200" b="1" dirty="0">
                <a:solidFill>
                  <a:schemeClr val="bg1"/>
                </a:solidFill>
                <a:latin typeface="Times New Roman" panose="02020603050405020304" pitchFamily="18" charset="0"/>
                <a:cs typeface="Times New Roman" panose="02020603050405020304" pitchFamily="18" charset="0"/>
              </a:rPr>
              <a:t>от </a:t>
            </a:r>
            <a:r>
              <a:rPr lang="ru-RU" sz="1200" b="1" dirty="0" smtClean="0">
                <a:solidFill>
                  <a:schemeClr val="bg1"/>
                </a:solidFill>
                <a:latin typeface="Times New Roman" panose="02020603050405020304" pitchFamily="18" charset="0"/>
                <a:cs typeface="Times New Roman" panose="02020603050405020304" pitchFamily="18" charset="0"/>
              </a:rPr>
              <a:t>«  » </a:t>
            </a:r>
            <a:r>
              <a:rPr lang="ru-RU" sz="1200" b="1" dirty="0">
                <a:solidFill>
                  <a:schemeClr val="bg1"/>
                </a:solidFill>
                <a:latin typeface="Times New Roman" panose="02020603050405020304" pitchFamily="18" charset="0"/>
                <a:cs typeface="Times New Roman" panose="02020603050405020304" pitchFamily="18" charset="0"/>
              </a:rPr>
              <a:t>апреля </a:t>
            </a:r>
            <a:r>
              <a:rPr lang="ru-RU" sz="1200" b="1" dirty="0" smtClean="0">
                <a:solidFill>
                  <a:schemeClr val="bg1"/>
                </a:solidFill>
                <a:latin typeface="Times New Roman" panose="02020603050405020304" pitchFamily="18" charset="0"/>
                <a:cs typeface="Times New Roman" panose="02020603050405020304" pitchFamily="18" charset="0"/>
              </a:rPr>
              <a:t>2026 </a:t>
            </a:r>
            <a:r>
              <a:rPr lang="ru-RU" sz="1200" b="1" dirty="0">
                <a:solidFill>
                  <a:schemeClr val="bg1"/>
                </a:solidFill>
                <a:latin typeface="Times New Roman" panose="02020603050405020304" pitchFamily="18" charset="0"/>
                <a:cs typeface="Times New Roman" panose="02020603050405020304" pitchFamily="18" charset="0"/>
              </a:rPr>
              <a:t>года V-№ </a:t>
            </a:r>
            <a:r>
              <a:rPr lang="ru-RU" sz="1200" b="1" dirty="0" smtClean="0">
                <a:solidFill>
                  <a:schemeClr val="bg1"/>
                </a:solidFill>
                <a:latin typeface="Times New Roman" panose="02020603050405020304" pitchFamily="18" charset="0"/>
                <a:cs typeface="Times New Roman" panose="02020603050405020304" pitchFamily="18" charset="0"/>
              </a:rPr>
              <a:t>___</a:t>
            </a:r>
            <a:endParaRPr lang="ru-RU" sz="1200" b="1" dirty="0">
              <a:solidFill>
                <a:schemeClr val="bg1"/>
              </a:solidFill>
              <a:latin typeface="Times New Roman" panose="02020603050405020304" pitchFamily="18" charset="0"/>
              <a:cs typeface="Times New Roman" panose="02020603050405020304" pitchFamily="18" charset="0"/>
            </a:endParaRPr>
          </a:p>
          <a:p>
            <a:pPr algn="ctr"/>
            <a:endParaRPr lang="ru-RU" sz="2800" b="1" dirty="0">
              <a:solidFill>
                <a:srgbClr val="FFC000"/>
              </a:solidFill>
              <a:latin typeface="Times New Roman" panose="02020603050405020304" pitchFamily="18" charset="0"/>
              <a:cs typeface="Times New Roman" panose="02020603050405020304" pitchFamily="18" charset="0"/>
            </a:endParaRPr>
          </a:p>
          <a:p>
            <a:pPr algn="ctr"/>
            <a:endParaRPr lang="ru-RU" sz="2800" b="1" dirty="0">
              <a:solidFill>
                <a:srgbClr val="FFC000"/>
              </a:solidFill>
              <a:latin typeface="Times New Roman" panose="02020603050405020304" pitchFamily="18" charset="0"/>
              <a:cs typeface="Times New Roman" panose="02020603050405020304" pitchFamily="18" charset="0"/>
            </a:endParaRPr>
          </a:p>
          <a:p>
            <a:pPr algn="ctr"/>
            <a:endParaRPr lang="ru-RU" dirty="0">
              <a:solidFill>
                <a:schemeClr val="accent5">
                  <a:lumMod val="20000"/>
                  <a:lumOff val="80000"/>
                </a:schemeClr>
              </a:solidFill>
              <a:latin typeface="Bahnschrift SemiBold Condensed" panose="020B0502040204020203" pitchFamily="34" charset="0"/>
            </a:endParaRPr>
          </a:p>
          <a:p>
            <a:pPr algn="ctr"/>
            <a:endParaRPr lang="ru-RU" dirty="0">
              <a:solidFill>
                <a:schemeClr val="accent5">
                  <a:lumMod val="20000"/>
                  <a:lumOff val="80000"/>
                </a:schemeClr>
              </a:solidFill>
              <a:latin typeface="Bahnschrift SemiBold Condensed" panose="020B0502040204020203" pitchFamily="34" charset="0"/>
            </a:endParaRPr>
          </a:p>
          <a:p>
            <a:pPr algn="ctr"/>
            <a:endParaRPr lang="ru-RU" dirty="0">
              <a:solidFill>
                <a:schemeClr val="accent5">
                  <a:lumMod val="20000"/>
                  <a:lumOff val="80000"/>
                </a:schemeClr>
              </a:solidFill>
              <a:latin typeface="Bahnschrift SemiBold Condensed" panose="020B0502040204020203" pitchFamily="34" charset="0"/>
            </a:endParaRPr>
          </a:p>
          <a:p>
            <a:endParaRPr lang="ru-RU" dirty="0">
              <a:solidFill>
                <a:schemeClr val="accent5">
                  <a:lumMod val="20000"/>
                  <a:lumOff val="80000"/>
                </a:schemeClr>
              </a:solidFill>
              <a:latin typeface="Bahnschrift SemiBold Condensed" panose="020B0502040204020203" pitchFamily="34" charset="0"/>
            </a:endParaRPr>
          </a:p>
        </p:txBody>
      </p:sp>
    </p:spTree>
    <p:extLst>
      <p:ext uri="{BB962C8B-B14F-4D97-AF65-F5344CB8AC3E}">
        <p14:creationId xmlns:p14="http://schemas.microsoft.com/office/powerpoint/2010/main" val="3107797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8489" y="164592"/>
            <a:ext cx="8805671" cy="804672"/>
          </a:xfrm>
        </p:spPr>
        <p:txBody>
          <a:bodyPr>
            <a:normAutofit fontScale="90000"/>
          </a:bodyPr>
          <a:lstStyle/>
          <a:p>
            <a:pPr algn="ctr"/>
            <a:r>
              <a:rPr lang="ru-RU" sz="3200" dirty="0">
                <a:solidFill>
                  <a:schemeClr val="accent3">
                    <a:lumMod val="50000"/>
                  </a:schemeClr>
                </a:solidFill>
                <a:latin typeface="Times New Roman" panose="02020603050405020304" pitchFamily="18" charset="0"/>
                <a:cs typeface="Times New Roman" panose="02020603050405020304" pitchFamily="18" charset="0"/>
              </a:rPr>
              <a:t>Структурный анализ основных показателей исполнения бюджета за </a:t>
            </a:r>
            <a:r>
              <a:rPr lang="ru-RU" sz="3200" dirty="0" smtClean="0">
                <a:solidFill>
                  <a:schemeClr val="accent3">
                    <a:lumMod val="50000"/>
                  </a:schemeClr>
                </a:solidFill>
                <a:latin typeface="Times New Roman" panose="02020603050405020304" pitchFamily="18" charset="0"/>
                <a:cs typeface="Times New Roman" panose="02020603050405020304" pitchFamily="18" charset="0"/>
              </a:rPr>
              <a:t>2025 </a:t>
            </a:r>
            <a:r>
              <a:rPr lang="ru-RU" sz="3200" dirty="0">
                <a:solidFill>
                  <a:schemeClr val="accent3">
                    <a:lumMod val="50000"/>
                  </a:schemeClr>
                </a:solidFill>
                <a:latin typeface="Times New Roman" panose="02020603050405020304" pitchFamily="18" charset="0"/>
                <a:cs typeface="Times New Roman" panose="02020603050405020304" pitchFamily="18" charset="0"/>
              </a:rPr>
              <a:t>год</a:t>
            </a:r>
          </a:p>
        </p:txBody>
      </p:sp>
      <p:graphicFrame>
        <p:nvGraphicFramePr>
          <p:cNvPr id="5" name="Объект 4"/>
          <p:cNvGraphicFramePr>
            <a:graphicFrameLocks noGrp="1"/>
          </p:cNvGraphicFramePr>
          <p:nvPr>
            <p:ph idx="1"/>
            <p:extLst>
              <p:ext uri="{D42A27DB-BD31-4B8C-83A1-F6EECF244321}">
                <p14:modId xmlns:p14="http://schemas.microsoft.com/office/powerpoint/2010/main" val="3371787342"/>
              </p:ext>
            </p:extLst>
          </p:nvPr>
        </p:nvGraphicFramePr>
        <p:xfrm>
          <a:off x="502799" y="1484448"/>
          <a:ext cx="11228388" cy="4694829"/>
        </p:xfrm>
        <a:graphic>
          <a:graphicData uri="http://schemas.openxmlformats.org/drawingml/2006/table">
            <a:tbl>
              <a:tblPr firstRow="1" bandRow="1">
                <a:tableStyleId>{5C22544A-7EE6-4342-B048-85BDC9FD1C3A}</a:tableStyleId>
              </a:tblPr>
              <a:tblGrid>
                <a:gridCol w="6746648">
                  <a:extLst>
                    <a:ext uri="{9D8B030D-6E8A-4147-A177-3AD203B41FA5}">
                      <a16:colId xmlns="" xmlns:a16="http://schemas.microsoft.com/office/drawing/2014/main" val="20000"/>
                    </a:ext>
                  </a:extLst>
                </a:gridCol>
                <a:gridCol w="1621971">
                  <a:extLst>
                    <a:ext uri="{9D8B030D-6E8A-4147-A177-3AD203B41FA5}">
                      <a16:colId xmlns="" xmlns:a16="http://schemas.microsoft.com/office/drawing/2014/main" val="20001"/>
                    </a:ext>
                  </a:extLst>
                </a:gridCol>
                <a:gridCol w="1796143">
                  <a:extLst>
                    <a:ext uri="{9D8B030D-6E8A-4147-A177-3AD203B41FA5}">
                      <a16:colId xmlns="" xmlns:a16="http://schemas.microsoft.com/office/drawing/2014/main" val="20002"/>
                    </a:ext>
                  </a:extLst>
                </a:gridCol>
                <a:gridCol w="1063626">
                  <a:extLst>
                    <a:ext uri="{9D8B030D-6E8A-4147-A177-3AD203B41FA5}">
                      <a16:colId xmlns="" xmlns:a16="http://schemas.microsoft.com/office/drawing/2014/main" val="20003"/>
                    </a:ext>
                  </a:extLst>
                </a:gridCol>
              </a:tblGrid>
              <a:tr h="361769">
                <a:tc>
                  <a:txBody>
                    <a:bodyPr/>
                    <a:lstStyle/>
                    <a:p>
                      <a:pPr algn="ctr"/>
                      <a:r>
                        <a:rPr lang="ru-RU" dirty="0">
                          <a:solidFill>
                            <a:schemeClr val="bg1"/>
                          </a:solidFill>
                          <a:latin typeface="Times New Roman" panose="02020603050405020304" pitchFamily="18" charset="0"/>
                          <a:cs typeface="Times New Roman" panose="02020603050405020304" pitchFamily="18" charset="0"/>
                        </a:rPr>
                        <a:t>Наименование показателей</a:t>
                      </a:r>
                    </a:p>
                  </a:txBody>
                  <a:tcPr anchor="ctr"/>
                </a:tc>
                <a:tc>
                  <a:txBody>
                    <a:bodyPr/>
                    <a:lstStyle/>
                    <a:p>
                      <a:pPr algn="ctr"/>
                      <a:r>
                        <a:rPr lang="ru-RU" dirty="0">
                          <a:solidFill>
                            <a:schemeClr val="bg1"/>
                          </a:solidFill>
                          <a:latin typeface="Times New Roman" panose="02020603050405020304" pitchFamily="18" charset="0"/>
                          <a:cs typeface="Times New Roman" panose="02020603050405020304" pitchFamily="18" charset="0"/>
                        </a:rPr>
                        <a:t>План</a:t>
                      </a:r>
                    </a:p>
                  </a:txBody>
                  <a:tcPr anchor="ctr"/>
                </a:tc>
                <a:tc>
                  <a:txBody>
                    <a:bodyPr/>
                    <a:lstStyle/>
                    <a:p>
                      <a:pPr algn="ctr"/>
                      <a:r>
                        <a:rPr lang="ru-RU" dirty="0">
                          <a:solidFill>
                            <a:schemeClr val="bg1"/>
                          </a:solidFill>
                          <a:latin typeface="Times New Roman" panose="02020603050405020304" pitchFamily="18" charset="0"/>
                          <a:cs typeface="Times New Roman" panose="02020603050405020304" pitchFamily="18" charset="0"/>
                        </a:rPr>
                        <a:t>Исполнение</a:t>
                      </a:r>
                    </a:p>
                  </a:txBody>
                  <a:tcPr anchor="ctr"/>
                </a:tc>
                <a:tc>
                  <a:txBody>
                    <a:bodyPr/>
                    <a:lstStyle/>
                    <a:p>
                      <a:pPr algn="ctr"/>
                      <a:r>
                        <a:rPr lang="ru-RU" dirty="0">
                          <a:solidFill>
                            <a:schemeClr val="bg1"/>
                          </a:solidFill>
                          <a:latin typeface="Times New Roman" panose="02020603050405020304" pitchFamily="18" charset="0"/>
                          <a:cs typeface="Times New Roman" panose="02020603050405020304" pitchFamily="18" charset="0"/>
                        </a:rPr>
                        <a:t>% исп.</a:t>
                      </a:r>
                    </a:p>
                  </a:txBody>
                  <a:tcPr anchor="ctr"/>
                </a:tc>
                <a:extLst>
                  <a:ext uri="{0D108BD9-81ED-4DB2-BD59-A6C34878D82A}">
                    <a16:rowId xmlns="" xmlns:a16="http://schemas.microsoft.com/office/drawing/2014/main" val="10000"/>
                  </a:ext>
                </a:extLst>
              </a:tr>
              <a:tr h="393759">
                <a:tc>
                  <a:txBody>
                    <a:bodyPr/>
                    <a:lstStyle/>
                    <a:p>
                      <a:r>
                        <a:rPr lang="ru-RU" b="1" dirty="0">
                          <a:latin typeface="Times New Roman" panose="02020603050405020304" pitchFamily="18" charset="0"/>
                          <a:cs typeface="Times New Roman" panose="02020603050405020304" pitchFamily="18" charset="0"/>
                        </a:rPr>
                        <a:t>Расходы - всего</a:t>
                      </a:r>
                    </a:p>
                  </a:txBody>
                  <a:tcPr anchor="ctr"/>
                </a:tc>
                <a:tc>
                  <a:txBody>
                    <a:bodyPr/>
                    <a:lstStyle/>
                    <a:p>
                      <a:pPr algn="ctr"/>
                      <a:r>
                        <a:rPr lang="ru-RU" b="1" dirty="0" smtClean="0">
                          <a:latin typeface="Times New Roman" panose="02020603050405020304" pitchFamily="18" charset="0"/>
                          <a:cs typeface="Times New Roman" panose="02020603050405020304" pitchFamily="18" charset="0"/>
                        </a:rPr>
                        <a:t>410 649,7</a:t>
                      </a:r>
                      <a:endParaRPr lang="ru-RU" b="1" dirty="0">
                        <a:latin typeface="Times New Roman" panose="02020603050405020304" pitchFamily="18" charset="0"/>
                        <a:cs typeface="Times New Roman" panose="02020603050405020304" pitchFamily="18" charset="0"/>
                      </a:endParaRPr>
                    </a:p>
                  </a:txBody>
                  <a:tcPr anchor="ctr"/>
                </a:tc>
                <a:tc>
                  <a:txBody>
                    <a:bodyPr/>
                    <a:lstStyle/>
                    <a:p>
                      <a:pPr algn="ctr"/>
                      <a:r>
                        <a:rPr lang="ru-RU" b="1" dirty="0" smtClean="0">
                          <a:latin typeface="Times New Roman" panose="02020603050405020304" pitchFamily="18" charset="0"/>
                          <a:cs typeface="Times New Roman" panose="02020603050405020304" pitchFamily="18" charset="0"/>
                        </a:rPr>
                        <a:t>296 886,6</a:t>
                      </a:r>
                      <a:endParaRPr lang="ru-RU" b="1" dirty="0">
                        <a:latin typeface="Times New Roman" panose="02020603050405020304" pitchFamily="18" charset="0"/>
                        <a:cs typeface="Times New Roman" panose="02020603050405020304" pitchFamily="18" charset="0"/>
                      </a:endParaRPr>
                    </a:p>
                  </a:txBody>
                  <a:tcPr anchor="ctr"/>
                </a:tc>
                <a:tc>
                  <a:txBody>
                    <a:bodyPr/>
                    <a:lstStyle/>
                    <a:p>
                      <a:pPr algn="ctr"/>
                      <a:r>
                        <a:rPr lang="ru-RU" b="1" dirty="0" smtClean="0">
                          <a:latin typeface="Times New Roman" panose="02020603050405020304" pitchFamily="18" charset="0"/>
                          <a:cs typeface="Times New Roman" panose="02020603050405020304" pitchFamily="18" charset="0"/>
                        </a:rPr>
                        <a:t>72,3</a:t>
                      </a:r>
                      <a:endParaRPr lang="ru-RU" b="1"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1"/>
                  </a:ext>
                </a:extLst>
              </a:tr>
              <a:tr h="316257">
                <a:tc>
                  <a:txBody>
                    <a:bodyPr/>
                    <a:lstStyle/>
                    <a:p>
                      <a:r>
                        <a:rPr lang="ru-RU" sz="1600" dirty="0">
                          <a:latin typeface="Times New Roman" panose="02020603050405020304" pitchFamily="18" charset="0"/>
                          <a:cs typeface="Times New Roman" panose="02020603050405020304" pitchFamily="18" charset="0"/>
                        </a:rPr>
                        <a:t>Общегосударственные вопросы</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241 160,2</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150 174,0</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62,3</a:t>
                      </a:r>
                      <a:endParaRPr lang="ru-RU" sz="16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2"/>
                  </a:ext>
                </a:extLst>
              </a:tr>
              <a:tr h="259651">
                <a:tc>
                  <a:txBody>
                    <a:bodyPr/>
                    <a:lstStyle/>
                    <a:p>
                      <a:r>
                        <a:rPr lang="ru-RU" sz="1600" dirty="0">
                          <a:latin typeface="Times New Roman" panose="02020603050405020304" pitchFamily="18" charset="0"/>
                          <a:cs typeface="Times New Roman" panose="02020603050405020304" pitchFamily="18" charset="0"/>
                        </a:rPr>
                        <a:t>Национальная оборона</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9 030,9</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9 030,9</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100</a:t>
                      </a:r>
                      <a:endParaRPr lang="ru-RU" sz="16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3"/>
                  </a:ext>
                </a:extLst>
              </a:tr>
              <a:tr h="237880">
                <a:tc>
                  <a:txBody>
                    <a:bodyPr/>
                    <a:lstStyle/>
                    <a:p>
                      <a:r>
                        <a:rPr lang="ru-RU" sz="1600" dirty="0">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2 380,1</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1 568,6</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65,9</a:t>
                      </a:r>
                      <a:endParaRPr lang="ru-RU" sz="16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4"/>
                  </a:ext>
                </a:extLst>
              </a:tr>
              <a:tr h="259651">
                <a:tc>
                  <a:txBody>
                    <a:bodyPr/>
                    <a:lstStyle/>
                    <a:p>
                      <a:r>
                        <a:rPr lang="ru-RU" sz="1600" dirty="0">
                          <a:latin typeface="Times New Roman" panose="02020603050405020304" pitchFamily="18" charset="0"/>
                          <a:cs typeface="Times New Roman" panose="02020603050405020304" pitchFamily="18" charset="0"/>
                        </a:rPr>
                        <a:t>Национальная экономика</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75 056,6</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69 940,0</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93,2</a:t>
                      </a:r>
                      <a:endParaRPr lang="ru-RU" sz="16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5"/>
                  </a:ext>
                </a:extLst>
              </a:tr>
              <a:tr h="159503">
                <a:tc>
                  <a:txBody>
                    <a:bodyPr/>
                    <a:lstStyle/>
                    <a:p>
                      <a:r>
                        <a:rPr lang="ru-RU" sz="1600" dirty="0">
                          <a:latin typeface="Times New Roman" panose="02020603050405020304" pitchFamily="18" charset="0"/>
                          <a:cs typeface="Times New Roman" panose="02020603050405020304" pitchFamily="18" charset="0"/>
                        </a:rPr>
                        <a:t>Жилищно-коммунальное</a:t>
                      </a:r>
                      <a:r>
                        <a:rPr lang="ru-RU" sz="1600" baseline="0" dirty="0">
                          <a:latin typeface="Times New Roman" panose="02020603050405020304" pitchFamily="18" charset="0"/>
                          <a:cs typeface="Times New Roman" panose="02020603050405020304" pitchFamily="18" charset="0"/>
                        </a:rPr>
                        <a:t> хозяйство</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43 758,1</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27 238,2</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62,2</a:t>
                      </a:r>
                      <a:endParaRPr lang="ru-RU" sz="16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6"/>
                  </a:ext>
                </a:extLst>
              </a:tr>
              <a:tr h="376485">
                <a:tc>
                  <a:txBody>
                    <a:bodyPr/>
                    <a:lstStyle/>
                    <a:p>
                      <a:r>
                        <a:rPr lang="ru-RU" sz="1600" i="0" dirty="0" smtClean="0">
                          <a:latin typeface="Times New Roman" panose="02020603050405020304" pitchFamily="18" charset="0"/>
                          <a:cs typeface="Times New Roman" panose="02020603050405020304" pitchFamily="18" charset="0"/>
                        </a:rPr>
                        <a:t>Охрана окружающей среды</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2 147,1</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2 112,5</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98,4</a:t>
                      </a:r>
                      <a:endParaRPr lang="ru-RU" sz="1600" i="0" dirty="0">
                        <a:latin typeface="Times New Roman" panose="02020603050405020304" pitchFamily="18" charset="0"/>
                        <a:cs typeface="Times New Roman" panose="02020603050405020304" pitchFamily="18" charset="0"/>
                      </a:endParaRPr>
                    </a:p>
                  </a:txBody>
                  <a:tcPr anchor="ctr"/>
                </a:tc>
              </a:tr>
              <a:tr h="376485">
                <a:tc>
                  <a:txBody>
                    <a:bodyPr/>
                    <a:lstStyle/>
                    <a:p>
                      <a:r>
                        <a:rPr lang="ru-RU" sz="1600" dirty="0">
                          <a:latin typeface="Times New Roman" panose="02020603050405020304" pitchFamily="18" charset="0"/>
                          <a:cs typeface="Times New Roman" panose="02020603050405020304" pitchFamily="18" charset="0"/>
                        </a:rPr>
                        <a:t>Образование</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1 242,4</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1 238,0</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99,6</a:t>
                      </a:r>
                      <a:endParaRPr lang="ru-RU" sz="16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7"/>
                  </a:ext>
                </a:extLst>
              </a:tr>
              <a:tr h="376485">
                <a:tc>
                  <a:txBody>
                    <a:bodyPr/>
                    <a:lstStyle/>
                    <a:p>
                      <a:r>
                        <a:rPr lang="ru-RU" sz="1600" dirty="0">
                          <a:latin typeface="Times New Roman" panose="02020603050405020304" pitchFamily="18" charset="0"/>
                          <a:cs typeface="Times New Roman" panose="02020603050405020304" pitchFamily="18" charset="0"/>
                        </a:rPr>
                        <a:t>Культура, кинематография</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15 390,0</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15 236,4</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99,0</a:t>
                      </a:r>
                      <a:endParaRPr lang="ru-RU" sz="16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8"/>
                  </a:ext>
                </a:extLst>
              </a:tr>
              <a:tr h="376485">
                <a:tc>
                  <a:txBody>
                    <a:bodyPr/>
                    <a:lstStyle/>
                    <a:p>
                      <a:r>
                        <a:rPr lang="ru-RU" sz="1600" dirty="0">
                          <a:latin typeface="Times New Roman" panose="02020603050405020304" pitchFamily="18" charset="0"/>
                          <a:cs typeface="Times New Roman" panose="02020603050405020304" pitchFamily="18" charset="0"/>
                        </a:rPr>
                        <a:t>Социальная политика</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14 810,6</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14 808,7</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100,0</a:t>
                      </a:r>
                      <a:endParaRPr lang="ru-RU" sz="16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9"/>
                  </a:ext>
                </a:extLst>
              </a:tr>
              <a:tr h="376485">
                <a:tc>
                  <a:txBody>
                    <a:bodyPr/>
                    <a:lstStyle/>
                    <a:p>
                      <a:r>
                        <a:rPr lang="ru-RU" sz="1600" dirty="0">
                          <a:latin typeface="Times New Roman" panose="02020603050405020304" pitchFamily="18" charset="0"/>
                          <a:cs typeface="Times New Roman" panose="02020603050405020304" pitchFamily="18" charset="0"/>
                        </a:rPr>
                        <a:t>Физическая культура и спорт</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3 794,8</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3 660,40</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96,5</a:t>
                      </a:r>
                      <a:endParaRPr lang="ru-RU" sz="16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10"/>
                  </a:ext>
                </a:extLst>
              </a:tr>
              <a:tr h="376485">
                <a:tc>
                  <a:txBody>
                    <a:bodyPr/>
                    <a:lstStyle/>
                    <a:p>
                      <a:r>
                        <a:rPr lang="ru-RU" sz="1600" dirty="0">
                          <a:latin typeface="Times New Roman" panose="02020603050405020304" pitchFamily="18" charset="0"/>
                          <a:cs typeface="Times New Roman" panose="02020603050405020304" pitchFamily="18" charset="0"/>
                        </a:rPr>
                        <a:t>Межбюджетные трансферты общего характера</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1 878,9</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1 878,9</a:t>
                      </a:r>
                      <a:endParaRPr lang="ru-RU" sz="16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0" dirty="0" smtClean="0">
                          <a:latin typeface="Times New Roman" panose="02020603050405020304" pitchFamily="18" charset="0"/>
                          <a:cs typeface="Times New Roman" panose="02020603050405020304" pitchFamily="18" charset="0"/>
                        </a:rPr>
                        <a:t>100,0</a:t>
                      </a:r>
                      <a:endParaRPr lang="ru-RU" sz="16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11"/>
                  </a:ext>
                </a:extLst>
              </a:tr>
            </a:tbl>
          </a:graphicData>
        </a:graphic>
      </p:graphicFrame>
      <p:sp>
        <p:nvSpPr>
          <p:cNvPr id="3" name="Номер слайда 2"/>
          <p:cNvSpPr>
            <a:spLocks noGrp="1"/>
          </p:cNvSpPr>
          <p:nvPr>
            <p:ph type="sldNum" sz="quarter" idx="12"/>
          </p:nvPr>
        </p:nvSpPr>
        <p:spPr/>
        <p:txBody>
          <a:bodyPr/>
          <a:lstStyle/>
          <a:p>
            <a:fld id="{9C7C6B0D-085F-4A60-BA53-AC596861E901}" type="slidenum">
              <a:rPr lang="ru-RU" smtClean="0"/>
              <a:t>10</a:t>
            </a:fld>
            <a:endParaRPr lang="ru-RU"/>
          </a:p>
        </p:txBody>
      </p:sp>
      <p:pic>
        <p:nvPicPr>
          <p:cNvPr id="4" name="Рисунок 3"/>
          <p:cNvPicPr>
            <a:picLocks noChangeAspect="1"/>
          </p:cNvPicPr>
          <p:nvPr/>
        </p:nvPicPr>
        <p:blipFill>
          <a:blip r:embed="rId2"/>
          <a:stretch>
            <a:fillRect/>
          </a:stretch>
        </p:blipFill>
        <p:spPr>
          <a:xfrm>
            <a:off x="10927041" y="140171"/>
            <a:ext cx="890093" cy="853514"/>
          </a:xfrm>
          <a:prstGeom prst="rect">
            <a:avLst/>
          </a:prstGeom>
        </p:spPr>
      </p:pic>
      <p:sp>
        <p:nvSpPr>
          <p:cNvPr id="6" name="Заголовок 1">
            <a:extLst>
              <a:ext uri="{FF2B5EF4-FFF2-40B4-BE49-F238E27FC236}">
                <a16:creationId xmlns="" xmlns:a16="http://schemas.microsoft.com/office/drawing/2014/main" id="{8104324D-9A3E-1C5F-AB46-55E2FC267563}"/>
              </a:ext>
            </a:extLst>
          </p:cNvPr>
          <p:cNvSpPr txBox="1">
            <a:spLocks/>
          </p:cNvSpPr>
          <p:nvPr/>
        </p:nvSpPr>
        <p:spPr>
          <a:xfrm>
            <a:off x="10424160" y="1091256"/>
            <a:ext cx="1307027" cy="2956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1800" dirty="0">
                <a:latin typeface="Times New Roman" panose="02020603050405020304" pitchFamily="18" charset="0"/>
                <a:cs typeface="Times New Roman" panose="02020603050405020304" pitchFamily="18" charset="0"/>
              </a:rPr>
              <a:t>(тыс. руб.)</a:t>
            </a:r>
          </a:p>
        </p:txBody>
      </p:sp>
    </p:spTree>
    <p:extLst>
      <p:ext uri="{BB962C8B-B14F-4D97-AF65-F5344CB8AC3E}">
        <p14:creationId xmlns:p14="http://schemas.microsoft.com/office/powerpoint/2010/main" val="3826222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3353" y="155448"/>
            <a:ext cx="8796527" cy="1069848"/>
          </a:xfrm>
        </p:spPr>
        <p:txBody>
          <a:bodyPr>
            <a:normAutofit/>
          </a:bodyPr>
          <a:lstStyle/>
          <a:p>
            <a:pPr algn="ctr"/>
            <a:r>
              <a:rPr lang="ru-RU" sz="2900" dirty="0">
                <a:latin typeface="Times New Roman" panose="02020603050405020304" pitchFamily="18" charset="0"/>
                <a:cs typeface="Times New Roman" panose="02020603050405020304" pitchFamily="18" charset="0"/>
              </a:rPr>
              <a:t>Динамика основных показателей исполнения бюджета за </a:t>
            </a:r>
            <a:r>
              <a:rPr lang="ru-RU" sz="2900" dirty="0" smtClean="0">
                <a:latin typeface="Times New Roman" panose="02020603050405020304" pitchFamily="18" charset="0"/>
                <a:cs typeface="Times New Roman" panose="02020603050405020304" pitchFamily="18" charset="0"/>
              </a:rPr>
              <a:t>2024-2025 </a:t>
            </a:r>
            <a:r>
              <a:rPr lang="ru-RU" sz="2900" dirty="0">
                <a:latin typeface="Times New Roman" panose="02020603050405020304" pitchFamily="18" charset="0"/>
                <a:cs typeface="Times New Roman" panose="02020603050405020304" pitchFamily="18" charset="0"/>
              </a:rPr>
              <a:t>г.г.</a:t>
            </a:r>
          </a:p>
        </p:txBody>
      </p:sp>
      <p:graphicFrame>
        <p:nvGraphicFramePr>
          <p:cNvPr id="5" name="Объект 4"/>
          <p:cNvGraphicFramePr>
            <a:graphicFrameLocks noGrp="1"/>
          </p:cNvGraphicFramePr>
          <p:nvPr>
            <p:ph idx="1"/>
            <p:extLst>
              <p:ext uri="{D42A27DB-BD31-4B8C-83A1-F6EECF244321}">
                <p14:modId xmlns:p14="http://schemas.microsoft.com/office/powerpoint/2010/main" val="3116267800"/>
              </p:ext>
            </p:extLst>
          </p:nvPr>
        </p:nvGraphicFramePr>
        <p:xfrm>
          <a:off x="243840" y="1469170"/>
          <a:ext cx="11635423" cy="4719199"/>
        </p:xfrm>
        <a:graphic>
          <a:graphicData uri="http://schemas.openxmlformats.org/drawingml/2006/table">
            <a:tbl>
              <a:tblPr firstRow="1" bandRow="1">
                <a:tableStyleId>{5C22544A-7EE6-4342-B048-85BDC9FD1C3A}</a:tableStyleId>
              </a:tblPr>
              <a:tblGrid>
                <a:gridCol w="5468983">
                  <a:extLst>
                    <a:ext uri="{9D8B030D-6E8A-4147-A177-3AD203B41FA5}">
                      <a16:colId xmlns="" xmlns:a16="http://schemas.microsoft.com/office/drawing/2014/main" val="20000"/>
                    </a:ext>
                  </a:extLst>
                </a:gridCol>
                <a:gridCol w="1576251">
                  <a:extLst>
                    <a:ext uri="{9D8B030D-6E8A-4147-A177-3AD203B41FA5}">
                      <a16:colId xmlns="" xmlns:a16="http://schemas.microsoft.com/office/drawing/2014/main" val="20001"/>
                    </a:ext>
                  </a:extLst>
                </a:gridCol>
                <a:gridCol w="1828800">
                  <a:extLst>
                    <a:ext uri="{9D8B030D-6E8A-4147-A177-3AD203B41FA5}">
                      <a16:colId xmlns="" xmlns:a16="http://schemas.microsoft.com/office/drawing/2014/main" val="20002"/>
                    </a:ext>
                  </a:extLst>
                </a:gridCol>
                <a:gridCol w="1942012">
                  <a:extLst>
                    <a:ext uri="{9D8B030D-6E8A-4147-A177-3AD203B41FA5}">
                      <a16:colId xmlns="" xmlns:a16="http://schemas.microsoft.com/office/drawing/2014/main" val="20003"/>
                    </a:ext>
                  </a:extLst>
                </a:gridCol>
                <a:gridCol w="819377">
                  <a:extLst>
                    <a:ext uri="{9D8B030D-6E8A-4147-A177-3AD203B41FA5}">
                      <a16:colId xmlns="" xmlns:a16="http://schemas.microsoft.com/office/drawing/2014/main" val="20004"/>
                    </a:ext>
                  </a:extLst>
                </a:gridCol>
              </a:tblGrid>
              <a:tr h="211584">
                <a:tc rowSpan="2">
                  <a:txBody>
                    <a:bodyPr/>
                    <a:lstStyle/>
                    <a:p>
                      <a:pPr algn="ctr"/>
                      <a:r>
                        <a:rPr lang="ru-RU" sz="1400" dirty="0">
                          <a:solidFill>
                            <a:schemeClr val="bg1"/>
                          </a:solidFill>
                        </a:rPr>
                        <a:t>Наименование показателей</a:t>
                      </a:r>
                    </a:p>
                  </a:txBody>
                  <a:tcPr anchor="ctr"/>
                </a:tc>
                <a:tc gridSpan="2">
                  <a:txBody>
                    <a:bodyPr/>
                    <a:lstStyle/>
                    <a:p>
                      <a:pPr algn="ctr"/>
                      <a:r>
                        <a:rPr lang="ru-RU" sz="1400" dirty="0">
                          <a:solidFill>
                            <a:schemeClr val="bg1"/>
                          </a:solidFill>
                        </a:rPr>
                        <a:t>Исполнение расходной части </a:t>
                      </a:r>
                      <a:r>
                        <a:rPr lang="ru-RU" sz="1400" dirty="0" smtClean="0">
                          <a:solidFill>
                            <a:schemeClr val="bg1"/>
                          </a:solidFill>
                        </a:rPr>
                        <a:t>бюджета</a:t>
                      </a:r>
                      <a:endParaRPr lang="ru-RU" sz="1400" dirty="0">
                        <a:solidFill>
                          <a:schemeClr val="bg1"/>
                        </a:solidFill>
                      </a:endParaRPr>
                    </a:p>
                  </a:txBody>
                  <a:tcPr anchor="ctr"/>
                </a:tc>
                <a:tc hMerge="1">
                  <a:txBody>
                    <a:bodyPr/>
                    <a:lstStyle/>
                    <a:p>
                      <a:endParaRPr lang="ru-RU" dirty="0"/>
                    </a:p>
                  </a:txBody>
                  <a:tcPr/>
                </a:tc>
                <a:tc gridSpan="2">
                  <a:txBody>
                    <a:bodyPr/>
                    <a:lstStyle/>
                    <a:p>
                      <a:pPr algn="ctr"/>
                      <a:r>
                        <a:rPr lang="ru-RU" sz="1400" dirty="0">
                          <a:solidFill>
                            <a:schemeClr val="bg1"/>
                          </a:solidFill>
                        </a:rPr>
                        <a:t>Изменение</a:t>
                      </a:r>
                    </a:p>
                  </a:txBody>
                  <a:tcPr anchor="ctr"/>
                </a:tc>
                <a:tc hMerge="1">
                  <a:txBody>
                    <a:bodyPr/>
                    <a:lstStyle/>
                    <a:p>
                      <a:endParaRPr lang="ru-RU" dirty="0"/>
                    </a:p>
                  </a:txBody>
                  <a:tcPr/>
                </a:tc>
                <a:extLst>
                  <a:ext uri="{0D108BD9-81ED-4DB2-BD59-A6C34878D82A}">
                    <a16:rowId xmlns="" xmlns:a16="http://schemas.microsoft.com/office/drawing/2014/main" val="10000"/>
                  </a:ext>
                </a:extLst>
              </a:tr>
              <a:tr h="498967">
                <a:tc vMerge="1">
                  <a:txBody>
                    <a:bodyPr/>
                    <a:lstStyle/>
                    <a:p>
                      <a:pPr algn="ctr"/>
                      <a:endParaRPr lang="ru-RU" dirty="0"/>
                    </a:p>
                  </a:txBody>
                  <a:tcPr/>
                </a:tc>
                <a:tc>
                  <a:txBody>
                    <a:bodyPr/>
                    <a:lstStyle/>
                    <a:p>
                      <a:pPr algn="ctr"/>
                      <a:r>
                        <a:rPr lang="ru-RU" sz="1400" dirty="0" smtClean="0">
                          <a:solidFill>
                            <a:schemeClr val="tx1"/>
                          </a:solidFill>
                        </a:rPr>
                        <a:t>2024 </a:t>
                      </a:r>
                      <a:r>
                        <a:rPr lang="ru-RU" sz="1400" dirty="0">
                          <a:solidFill>
                            <a:schemeClr val="tx1"/>
                          </a:solidFill>
                        </a:rPr>
                        <a:t>год</a:t>
                      </a:r>
                    </a:p>
                  </a:txBody>
                  <a:tcPr anchor="ctr"/>
                </a:tc>
                <a:tc>
                  <a:txBody>
                    <a:bodyPr/>
                    <a:lstStyle/>
                    <a:p>
                      <a:pPr algn="ctr"/>
                      <a:r>
                        <a:rPr lang="ru-RU" sz="1400" dirty="0" smtClean="0">
                          <a:solidFill>
                            <a:schemeClr val="tx1"/>
                          </a:solidFill>
                        </a:rPr>
                        <a:t>2025 </a:t>
                      </a:r>
                      <a:r>
                        <a:rPr lang="ru-RU" sz="1400" dirty="0">
                          <a:solidFill>
                            <a:schemeClr val="tx1"/>
                          </a:solidFill>
                        </a:rPr>
                        <a:t>год</a:t>
                      </a:r>
                    </a:p>
                  </a:txBody>
                  <a:tcPr anchor="ctr"/>
                </a:tc>
                <a:tc>
                  <a:txBody>
                    <a:bodyPr/>
                    <a:lstStyle/>
                    <a:p>
                      <a:pPr algn="ctr"/>
                      <a:r>
                        <a:rPr lang="ru-RU" sz="1400" dirty="0">
                          <a:solidFill>
                            <a:schemeClr val="tx1"/>
                          </a:solidFill>
                        </a:rPr>
                        <a:t>в абсолютной сумме</a:t>
                      </a:r>
                    </a:p>
                  </a:txBody>
                  <a:tcPr anchor="ctr"/>
                </a:tc>
                <a:tc>
                  <a:txBody>
                    <a:bodyPr/>
                    <a:lstStyle/>
                    <a:p>
                      <a:pPr algn="ctr"/>
                      <a:r>
                        <a:rPr lang="ru-RU" sz="1400" dirty="0">
                          <a:solidFill>
                            <a:schemeClr val="tx1"/>
                          </a:solidFill>
                        </a:rPr>
                        <a:t>%</a:t>
                      </a:r>
                    </a:p>
                  </a:txBody>
                  <a:tcPr anchor="ctr"/>
                </a:tc>
                <a:extLst>
                  <a:ext uri="{0D108BD9-81ED-4DB2-BD59-A6C34878D82A}">
                    <a16:rowId xmlns="" xmlns:a16="http://schemas.microsoft.com/office/drawing/2014/main" val="10001"/>
                  </a:ext>
                </a:extLst>
              </a:tr>
              <a:tr h="1941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b="1" dirty="0"/>
                        <a:t>Расходы - всего</a:t>
                      </a:r>
                    </a:p>
                  </a:txBody>
                  <a:tcPr anchor="ctr"/>
                </a:tc>
                <a:tc>
                  <a:txBody>
                    <a:bodyPr/>
                    <a:lstStyle/>
                    <a:p>
                      <a:pPr algn="ctr"/>
                      <a:r>
                        <a:rPr lang="ru-RU" sz="1400" b="1" dirty="0" smtClean="0"/>
                        <a:t>280 825,9</a:t>
                      </a:r>
                      <a:endParaRPr lang="ru-RU" sz="1400" b="1" dirty="0"/>
                    </a:p>
                  </a:txBody>
                  <a:tcPr anchor="ctr"/>
                </a:tc>
                <a:tc>
                  <a:txBody>
                    <a:bodyPr/>
                    <a:lstStyle/>
                    <a:p>
                      <a:pPr algn="ctr"/>
                      <a:r>
                        <a:rPr lang="ru-RU" sz="1400" b="1" dirty="0" smtClean="0"/>
                        <a:t>296 886,6</a:t>
                      </a:r>
                      <a:endParaRPr lang="ru-RU" sz="1400" b="1" dirty="0"/>
                    </a:p>
                  </a:txBody>
                  <a:tcPr anchor="ctr"/>
                </a:tc>
                <a:tc>
                  <a:txBody>
                    <a:bodyPr/>
                    <a:lstStyle/>
                    <a:p>
                      <a:pPr algn="ctr"/>
                      <a:r>
                        <a:rPr lang="ru-RU" sz="1400" b="1" dirty="0" smtClean="0"/>
                        <a:t>16 060,7</a:t>
                      </a:r>
                      <a:endParaRPr lang="ru-RU" sz="1400" b="1" dirty="0"/>
                    </a:p>
                  </a:txBody>
                  <a:tcPr anchor="ctr"/>
                </a:tc>
                <a:tc>
                  <a:txBody>
                    <a:bodyPr/>
                    <a:lstStyle/>
                    <a:p>
                      <a:pPr algn="ctr"/>
                      <a:r>
                        <a:rPr lang="ru-RU" sz="1400" b="1" dirty="0" smtClean="0"/>
                        <a:t>105,7</a:t>
                      </a:r>
                      <a:endParaRPr lang="ru-RU" sz="1400" b="1" dirty="0"/>
                    </a:p>
                  </a:txBody>
                  <a:tcPr anchor="ctr"/>
                </a:tc>
                <a:extLst>
                  <a:ext uri="{0D108BD9-81ED-4DB2-BD59-A6C34878D82A}">
                    <a16:rowId xmlns="" xmlns:a16="http://schemas.microsoft.com/office/drawing/2014/main" val="10002"/>
                  </a:ext>
                </a:extLst>
              </a:tr>
              <a:tr h="24641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Общегосударственные вопросы</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138 055,6</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150 174,0</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12 118,4</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108,8</a:t>
                      </a:r>
                      <a:endParaRPr lang="ru-RU" sz="14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3"/>
                  </a:ext>
                </a:extLst>
              </a:tr>
              <a:tr h="333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Национальная оборона</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8 015,3</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9 030,9</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1 015,6</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112,7</a:t>
                      </a:r>
                      <a:endParaRPr lang="ru-RU" sz="14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4"/>
                  </a:ext>
                </a:extLst>
              </a:tr>
              <a:tr h="24389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990,6</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1 568,6</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578,0</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158,3</a:t>
                      </a:r>
                      <a:endParaRPr lang="ru-RU" sz="14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5"/>
                  </a:ext>
                </a:extLst>
              </a:tr>
              <a:tr h="333448">
                <a:tc>
                  <a:txBody>
                    <a:bodyPr/>
                    <a:lstStyle/>
                    <a:p>
                      <a:r>
                        <a:rPr lang="ru-RU" sz="1400" dirty="0">
                          <a:latin typeface="Times New Roman" panose="02020603050405020304" pitchFamily="18" charset="0"/>
                          <a:cs typeface="Times New Roman" panose="02020603050405020304" pitchFamily="18" charset="0"/>
                        </a:rPr>
                        <a:t>Национальная экономика</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17 783,2</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69 940,0</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52 156,8</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393,3</a:t>
                      </a:r>
                      <a:endParaRPr lang="ru-RU" sz="14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6"/>
                  </a:ext>
                </a:extLst>
              </a:tr>
              <a:tr h="333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Жилищно-коммунальное</a:t>
                      </a:r>
                      <a:r>
                        <a:rPr lang="ru-RU" sz="1400" baseline="0" dirty="0">
                          <a:latin typeface="Times New Roman" panose="02020603050405020304" pitchFamily="18" charset="0"/>
                          <a:cs typeface="Times New Roman" panose="02020603050405020304" pitchFamily="18" charset="0"/>
                        </a:rPr>
                        <a:t> хозяйство</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83 225,4</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27 238,2</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-55 987,2</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32,7</a:t>
                      </a:r>
                      <a:endParaRPr lang="ru-RU" sz="14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7"/>
                  </a:ext>
                </a:extLst>
              </a:tr>
              <a:tr h="333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Охрана окружающей среды</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9 377,1</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2 112,5</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-7 264,6</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22,5</a:t>
                      </a:r>
                      <a:endParaRPr lang="ru-RU" sz="1400" i="0" dirty="0">
                        <a:latin typeface="Times New Roman" panose="02020603050405020304" pitchFamily="18" charset="0"/>
                        <a:cs typeface="Times New Roman" panose="02020603050405020304" pitchFamily="18" charset="0"/>
                      </a:endParaRPr>
                    </a:p>
                  </a:txBody>
                  <a:tcPr anchor="ctr"/>
                </a:tc>
              </a:tr>
              <a:tr h="333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Образование</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1 131,7</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1 238,0</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106,3</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109,4</a:t>
                      </a:r>
                      <a:endParaRPr lang="ru-RU" sz="14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8"/>
                  </a:ext>
                </a:extLst>
              </a:tr>
              <a:tr h="333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Культура, кинематография</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3 881,7</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15 236,4</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11 354,7</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392,5</a:t>
                      </a:r>
                      <a:endParaRPr lang="ru-RU" sz="14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9"/>
                  </a:ext>
                </a:extLst>
              </a:tr>
              <a:tr h="333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Социальная политика</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15 167,2</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14 808,7</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-358,5</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97,6</a:t>
                      </a:r>
                      <a:endParaRPr lang="ru-RU" sz="14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10"/>
                  </a:ext>
                </a:extLst>
              </a:tr>
              <a:tr h="333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Физическая культура и спорт</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1 739,3</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3 660,4</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1 921,1</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210,4</a:t>
                      </a:r>
                      <a:endParaRPr lang="ru-RU" sz="14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11"/>
                  </a:ext>
                </a:extLst>
              </a:tr>
              <a:tr h="3334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400" dirty="0">
                          <a:latin typeface="Times New Roman" panose="02020603050405020304" pitchFamily="18" charset="0"/>
                          <a:cs typeface="Times New Roman" panose="02020603050405020304" pitchFamily="18" charset="0"/>
                        </a:rPr>
                        <a:t>Межбюджетные трансферты общего характера</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1 458,8</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1400" i="0" dirty="0" smtClean="0">
                          <a:latin typeface="Times New Roman" panose="02020603050405020304" pitchFamily="18" charset="0"/>
                          <a:cs typeface="Times New Roman" panose="02020603050405020304" pitchFamily="18" charset="0"/>
                        </a:rPr>
                        <a:t>1 878,9</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420,1</a:t>
                      </a:r>
                      <a:endParaRPr lang="ru-RU" sz="1400" i="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i="0" dirty="0" smtClean="0">
                          <a:latin typeface="Times New Roman" panose="02020603050405020304" pitchFamily="18" charset="0"/>
                          <a:cs typeface="Times New Roman" panose="02020603050405020304" pitchFamily="18" charset="0"/>
                        </a:rPr>
                        <a:t>128,8</a:t>
                      </a:r>
                      <a:endParaRPr lang="ru-RU" sz="1400"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12"/>
                  </a:ext>
                </a:extLst>
              </a:tr>
            </a:tbl>
          </a:graphicData>
        </a:graphic>
      </p:graphicFrame>
      <p:sp>
        <p:nvSpPr>
          <p:cNvPr id="6" name="Номер слайда 5"/>
          <p:cNvSpPr>
            <a:spLocks noGrp="1"/>
          </p:cNvSpPr>
          <p:nvPr>
            <p:ph type="sldNum" sz="quarter" idx="12"/>
          </p:nvPr>
        </p:nvSpPr>
        <p:spPr/>
        <p:txBody>
          <a:bodyPr/>
          <a:lstStyle/>
          <a:p>
            <a:fld id="{9C7C6B0D-085F-4A60-BA53-AC596861E901}" type="slidenum">
              <a:rPr lang="ru-RU" smtClean="0"/>
              <a:t>11</a:t>
            </a:fld>
            <a:endParaRPr lang="ru-RU"/>
          </a:p>
        </p:txBody>
      </p:sp>
      <p:pic>
        <p:nvPicPr>
          <p:cNvPr id="4" name="Рисунок 3"/>
          <p:cNvPicPr>
            <a:picLocks noChangeAspect="1"/>
          </p:cNvPicPr>
          <p:nvPr/>
        </p:nvPicPr>
        <p:blipFill>
          <a:blip r:embed="rId2"/>
          <a:stretch>
            <a:fillRect/>
          </a:stretch>
        </p:blipFill>
        <p:spPr>
          <a:xfrm>
            <a:off x="10983365" y="155448"/>
            <a:ext cx="896190" cy="853514"/>
          </a:xfrm>
          <a:prstGeom prst="rect">
            <a:avLst/>
          </a:prstGeom>
        </p:spPr>
      </p:pic>
      <p:sp>
        <p:nvSpPr>
          <p:cNvPr id="3" name="Заголовок 1">
            <a:extLst>
              <a:ext uri="{FF2B5EF4-FFF2-40B4-BE49-F238E27FC236}">
                <a16:creationId xmlns="" xmlns:a16="http://schemas.microsoft.com/office/drawing/2014/main" id="{960C7C7A-79CA-D938-C0BE-7C6C403FFB3B}"/>
              </a:ext>
            </a:extLst>
          </p:cNvPr>
          <p:cNvSpPr txBox="1">
            <a:spLocks/>
          </p:cNvSpPr>
          <p:nvPr/>
        </p:nvSpPr>
        <p:spPr>
          <a:xfrm>
            <a:off x="10424160" y="1091256"/>
            <a:ext cx="1307027" cy="2956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1800" dirty="0">
                <a:latin typeface="Times New Roman" panose="02020603050405020304" pitchFamily="18" charset="0"/>
                <a:cs typeface="Times New Roman" panose="02020603050405020304" pitchFamily="18" charset="0"/>
              </a:rPr>
              <a:t>(тыс. руб.)</a:t>
            </a:r>
          </a:p>
        </p:txBody>
      </p:sp>
    </p:spTree>
    <p:extLst>
      <p:ext uri="{BB962C8B-B14F-4D97-AF65-F5344CB8AC3E}">
        <p14:creationId xmlns:p14="http://schemas.microsoft.com/office/powerpoint/2010/main" val="394565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BF45E5F-AAE1-8409-E5DD-43A778E93F1D}"/>
              </a:ext>
            </a:extLst>
          </p:cNvPr>
          <p:cNvSpPr>
            <a:spLocks noGrp="1"/>
          </p:cNvSpPr>
          <p:nvPr>
            <p:ph type="title"/>
          </p:nvPr>
        </p:nvSpPr>
        <p:spPr>
          <a:xfrm>
            <a:off x="1621972" y="206830"/>
            <a:ext cx="8534400" cy="979714"/>
          </a:xfrm>
        </p:spPr>
        <p:txBody>
          <a:bodyPr>
            <a:normAutofit/>
          </a:bodyPr>
          <a:lstStyle/>
          <a:p>
            <a:pPr algn="ctr"/>
            <a:r>
              <a:rPr lang="ru-RU" sz="2900" dirty="0">
                <a:latin typeface="Times New Roman" panose="02020603050405020304" pitchFamily="18" charset="0"/>
                <a:cs typeface="Times New Roman" panose="02020603050405020304" pitchFamily="18" charset="0"/>
              </a:rPr>
              <a:t>Структура бюджета в разрезе программных и непрограммных расходов за </a:t>
            </a:r>
            <a:r>
              <a:rPr lang="ru-RU" sz="2900" dirty="0" smtClean="0">
                <a:latin typeface="Times New Roman" panose="02020603050405020304" pitchFamily="18" charset="0"/>
                <a:cs typeface="Times New Roman" panose="02020603050405020304" pitchFamily="18" charset="0"/>
              </a:rPr>
              <a:t>2025 </a:t>
            </a:r>
            <a:r>
              <a:rPr lang="ru-RU" sz="2900" dirty="0">
                <a:latin typeface="Times New Roman" panose="02020603050405020304" pitchFamily="18" charset="0"/>
                <a:cs typeface="Times New Roman" panose="02020603050405020304" pitchFamily="18" charset="0"/>
              </a:rPr>
              <a:t>год</a:t>
            </a:r>
            <a:endParaRPr lang="ru-RU" sz="2900" dirty="0"/>
          </a:p>
        </p:txBody>
      </p:sp>
      <p:graphicFrame>
        <p:nvGraphicFramePr>
          <p:cNvPr id="5" name="Объект 4">
            <a:extLst>
              <a:ext uri="{FF2B5EF4-FFF2-40B4-BE49-F238E27FC236}">
                <a16:creationId xmlns="" xmlns:a16="http://schemas.microsoft.com/office/drawing/2014/main" id="{0FBE464B-F716-6E84-77B8-1DA773C0442E}"/>
              </a:ext>
            </a:extLst>
          </p:cNvPr>
          <p:cNvGraphicFramePr>
            <a:graphicFrameLocks noGrp="1"/>
          </p:cNvGraphicFramePr>
          <p:nvPr>
            <p:ph idx="1"/>
            <p:extLst>
              <p:ext uri="{D42A27DB-BD31-4B8C-83A1-F6EECF244321}">
                <p14:modId xmlns:p14="http://schemas.microsoft.com/office/powerpoint/2010/main" val="4249379248"/>
              </p:ext>
            </p:extLst>
          </p:nvPr>
        </p:nvGraphicFramePr>
        <p:xfrm>
          <a:off x="2448910" y="1776548"/>
          <a:ext cx="6852746" cy="2464525"/>
        </p:xfrm>
        <a:graphic>
          <a:graphicData uri="http://schemas.openxmlformats.org/drawingml/2006/chart">
            <c:chart xmlns:c="http://schemas.openxmlformats.org/drawingml/2006/chart" xmlns:r="http://schemas.openxmlformats.org/officeDocument/2006/relationships" r:id="rId2"/>
          </a:graphicData>
        </a:graphic>
      </p:graphicFrame>
      <p:sp>
        <p:nvSpPr>
          <p:cNvPr id="3" name="Номер слайда 2"/>
          <p:cNvSpPr>
            <a:spLocks noGrp="1"/>
          </p:cNvSpPr>
          <p:nvPr>
            <p:ph type="sldNum" sz="quarter" idx="12"/>
          </p:nvPr>
        </p:nvSpPr>
        <p:spPr/>
        <p:txBody>
          <a:bodyPr/>
          <a:lstStyle/>
          <a:p>
            <a:fld id="{9C7C6B0D-085F-4A60-BA53-AC596861E901}" type="slidenum">
              <a:rPr lang="ru-RU" smtClean="0"/>
              <a:t>12</a:t>
            </a:fld>
            <a:endParaRPr lang="ru-RU"/>
          </a:p>
        </p:txBody>
      </p:sp>
      <p:pic>
        <p:nvPicPr>
          <p:cNvPr id="4" name="Рисунок 3">
            <a:extLst>
              <a:ext uri="{FF2B5EF4-FFF2-40B4-BE49-F238E27FC236}">
                <a16:creationId xmlns="" xmlns:a16="http://schemas.microsoft.com/office/drawing/2014/main" id="{85AB1AA3-251B-6DF6-2851-3886067C5CFB}"/>
              </a:ext>
            </a:extLst>
          </p:cNvPr>
          <p:cNvPicPr>
            <a:picLocks noChangeAspect="1"/>
          </p:cNvPicPr>
          <p:nvPr/>
        </p:nvPicPr>
        <p:blipFill>
          <a:blip r:embed="rId3"/>
          <a:stretch>
            <a:fillRect/>
          </a:stretch>
        </p:blipFill>
        <p:spPr>
          <a:xfrm>
            <a:off x="10983365" y="155448"/>
            <a:ext cx="896190" cy="853514"/>
          </a:xfrm>
          <a:prstGeom prst="rect">
            <a:avLst/>
          </a:prstGeom>
        </p:spPr>
      </p:pic>
      <p:graphicFrame>
        <p:nvGraphicFramePr>
          <p:cNvPr id="6" name="Таблица 6">
            <a:extLst>
              <a:ext uri="{FF2B5EF4-FFF2-40B4-BE49-F238E27FC236}">
                <a16:creationId xmlns="" xmlns:a16="http://schemas.microsoft.com/office/drawing/2014/main" id="{CC7430D5-F2CE-4F34-CAA5-2EBEF25DA7F7}"/>
              </a:ext>
            </a:extLst>
          </p:cNvPr>
          <p:cNvGraphicFramePr>
            <a:graphicFrameLocks noGrp="1"/>
          </p:cNvGraphicFramePr>
          <p:nvPr>
            <p:extLst>
              <p:ext uri="{D42A27DB-BD31-4B8C-83A1-F6EECF244321}">
                <p14:modId xmlns:p14="http://schemas.microsoft.com/office/powerpoint/2010/main" val="848203590"/>
              </p:ext>
            </p:extLst>
          </p:nvPr>
        </p:nvGraphicFramePr>
        <p:xfrm>
          <a:off x="546539" y="4129235"/>
          <a:ext cx="11333016" cy="1965589"/>
        </p:xfrm>
        <a:graphic>
          <a:graphicData uri="http://schemas.openxmlformats.org/drawingml/2006/table">
            <a:tbl>
              <a:tblPr firstRow="1" bandRow="1">
                <a:tableStyleId>{5C22544A-7EE6-4342-B048-85BDC9FD1C3A}</a:tableStyleId>
              </a:tblPr>
              <a:tblGrid>
                <a:gridCol w="4190925">
                  <a:extLst>
                    <a:ext uri="{9D8B030D-6E8A-4147-A177-3AD203B41FA5}">
                      <a16:colId xmlns="" xmlns:a16="http://schemas.microsoft.com/office/drawing/2014/main" val="962525510"/>
                    </a:ext>
                  </a:extLst>
                </a:gridCol>
                <a:gridCol w="1924594">
                  <a:extLst>
                    <a:ext uri="{9D8B030D-6E8A-4147-A177-3AD203B41FA5}">
                      <a16:colId xmlns="" xmlns:a16="http://schemas.microsoft.com/office/drawing/2014/main" val="4088719263"/>
                    </a:ext>
                  </a:extLst>
                </a:gridCol>
                <a:gridCol w="1436914">
                  <a:extLst>
                    <a:ext uri="{9D8B030D-6E8A-4147-A177-3AD203B41FA5}">
                      <a16:colId xmlns="" xmlns:a16="http://schemas.microsoft.com/office/drawing/2014/main" val="3580865070"/>
                    </a:ext>
                  </a:extLst>
                </a:gridCol>
                <a:gridCol w="3780583">
                  <a:extLst>
                    <a:ext uri="{9D8B030D-6E8A-4147-A177-3AD203B41FA5}">
                      <a16:colId xmlns="" xmlns:a16="http://schemas.microsoft.com/office/drawing/2014/main" val="2505334431"/>
                    </a:ext>
                  </a:extLst>
                </a:gridCol>
              </a:tblGrid>
              <a:tr h="558268">
                <a:tc>
                  <a:txBody>
                    <a:bodyPr/>
                    <a:lstStyle/>
                    <a:p>
                      <a:pPr algn="ctr"/>
                      <a:r>
                        <a:rPr lang="ru-RU" sz="1400" dirty="0">
                          <a:solidFill>
                            <a:schemeClr val="bg1"/>
                          </a:solidFill>
                        </a:rPr>
                        <a:t>Наименование показателей</a:t>
                      </a:r>
                    </a:p>
                  </a:txBody>
                  <a:tcPr anchor="ctr"/>
                </a:tc>
                <a:tc>
                  <a:txBody>
                    <a:bodyPr/>
                    <a:lstStyle/>
                    <a:p>
                      <a:pPr algn="ctr"/>
                      <a:r>
                        <a:rPr lang="ru-RU" sz="1400" dirty="0">
                          <a:solidFill>
                            <a:schemeClr val="bg1"/>
                          </a:solidFill>
                        </a:rPr>
                        <a:t>План</a:t>
                      </a:r>
                    </a:p>
                  </a:txBody>
                  <a:tcPr anchor="ctr"/>
                </a:tc>
                <a:tc>
                  <a:txBody>
                    <a:bodyPr/>
                    <a:lstStyle/>
                    <a:p>
                      <a:pPr algn="ctr"/>
                      <a:r>
                        <a:rPr lang="ru-RU" sz="1400" dirty="0">
                          <a:solidFill>
                            <a:schemeClr val="bg1"/>
                          </a:solidFill>
                        </a:rPr>
                        <a:t>Исполнение</a:t>
                      </a:r>
                    </a:p>
                  </a:txBody>
                  <a:tcPr anchor="ctr"/>
                </a:tc>
                <a:tc>
                  <a:txBody>
                    <a:bodyPr/>
                    <a:lstStyle/>
                    <a:p>
                      <a:pPr algn="ctr"/>
                      <a:r>
                        <a:rPr lang="ru-RU" sz="1400" dirty="0">
                          <a:solidFill>
                            <a:schemeClr val="bg1"/>
                          </a:solidFill>
                        </a:rPr>
                        <a:t>% исполнения в общем объеме расходов</a:t>
                      </a:r>
                    </a:p>
                  </a:txBody>
                  <a:tcPr anchor="ctr"/>
                </a:tc>
                <a:extLst>
                  <a:ext uri="{0D108BD9-81ED-4DB2-BD59-A6C34878D82A}">
                    <a16:rowId xmlns="" xmlns:a16="http://schemas.microsoft.com/office/drawing/2014/main" val="228035601"/>
                  </a:ext>
                </a:extLst>
              </a:tr>
              <a:tr h="469107">
                <a:tc>
                  <a:txBody>
                    <a:bodyPr/>
                    <a:lstStyle/>
                    <a:p>
                      <a:r>
                        <a:rPr lang="ru-RU" sz="1400" dirty="0">
                          <a:latin typeface="Times New Roman" panose="02020603050405020304" pitchFamily="18" charset="0"/>
                          <a:cs typeface="Times New Roman" panose="02020603050405020304" pitchFamily="18" charset="0"/>
                        </a:rPr>
                        <a:t>Программные расходы</a:t>
                      </a: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154 589,9</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133 227,5</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86,2</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495840958"/>
                  </a:ext>
                </a:extLst>
              </a:tr>
              <a:tr h="469107">
                <a:tc>
                  <a:txBody>
                    <a:bodyPr/>
                    <a:lstStyle/>
                    <a:p>
                      <a:r>
                        <a:rPr lang="ru-RU" sz="1400" dirty="0">
                          <a:latin typeface="Times New Roman" panose="02020603050405020304" pitchFamily="18" charset="0"/>
                          <a:cs typeface="Times New Roman" panose="02020603050405020304" pitchFamily="18" charset="0"/>
                        </a:rPr>
                        <a:t>Непрограммные расходы</a:t>
                      </a: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256 059,8</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163 659,0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63,9</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576347938"/>
                  </a:ext>
                </a:extLst>
              </a:tr>
              <a:tr h="469107">
                <a:tc>
                  <a:txBody>
                    <a:bodyPr/>
                    <a:lstStyle/>
                    <a:p>
                      <a:r>
                        <a:rPr lang="ru-RU" sz="1400" b="1" dirty="0"/>
                        <a:t>Всего расходов</a:t>
                      </a:r>
                    </a:p>
                  </a:txBody>
                  <a:tcPr anchor="ctr"/>
                </a:tc>
                <a:tc>
                  <a:txBody>
                    <a:bodyPr/>
                    <a:lstStyle/>
                    <a:p>
                      <a:pPr algn="ctr"/>
                      <a:r>
                        <a:rPr lang="ru-RU" sz="1400" b="1" dirty="0" smtClean="0"/>
                        <a:t>410 649,7</a:t>
                      </a:r>
                      <a:endParaRPr lang="ru-RU" sz="1400" b="1" dirty="0"/>
                    </a:p>
                  </a:txBody>
                  <a:tcPr anchor="ctr"/>
                </a:tc>
                <a:tc>
                  <a:txBody>
                    <a:bodyPr/>
                    <a:lstStyle/>
                    <a:p>
                      <a:pPr algn="ctr"/>
                      <a:r>
                        <a:rPr lang="ru-RU" sz="1400" b="1" dirty="0" smtClean="0"/>
                        <a:t>296 886,5</a:t>
                      </a:r>
                      <a:endParaRPr lang="ru-RU" sz="1400" b="1" dirty="0"/>
                    </a:p>
                  </a:txBody>
                  <a:tcPr anchor="ctr"/>
                </a:tc>
                <a:tc>
                  <a:txBody>
                    <a:bodyPr/>
                    <a:lstStyle/>
                    <a:p>
                      <a:pPr algn="ctr"/>
                      <a:r>
                        <a:rPr lang="ru-RU" sz="1400" b="1" dirty="0" smtClean="0"/>
                        <a:t>72,3</a:t>
                      </a:r>
                      <a:endParaRPr lang="ru-RU" sz="1400" b="1" dirty="0"/>
                    </a:p>
                  </a:txBody>
                  <a:tcPr anchor="ctr"/>
                </a:tc>
                <a:extLst>
                  <a:ext uri="{0D108BD9-81ED-4DB2-BD59-A6C34878D82A}">
                    <a16:rowId xmlns="" xmlns:a16="http://schemas.microsoft.com/office/drawing/2014/main" val="2374296193"/>
                  </a:ext>
                </a:extLst>
              </a:tr>
            </a:tbl>
          </a:graphicData>
        </a:graphic>
      </p:graphicFrame>
      <p:sp>
        <p:nvSpPr>
          <p:cNvPr id="7" name="Заголовок 1">
            <a:extLst>
              <a:ext uri="{FF2B5EF4-FFF2-40B4-BE49-F238E27FC236}">
                <a16:creationId xmlns="" xmlns:a16="http://schemas.microsoft.com/office/drawing/2014/main" id="{71850425-EBEC-729F-BA90-99748466F65D}"/>
              </a:ext>
            </a:extLst>
          </p:cNvPr>
          <p:cNvSpPr txBox="1">
            <a:spLocks/>
          </p:cNvSpPr>
          <p:nvPr/>
        </p:nvSpPr>
        <p:spPr>
          <a:xfrm>
            <a:off x="10572528" y="3803843"/>
            <a:ext cx="1307027" cy="2956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1400" dirty="0">
                <a:latin typeface="Times New Roman" panose="02020603050405020304" pitchFamily="18" charset="0"/>
                <a:cs typeface="Times New Roman" panose="02020603050405020304" pitchFamily="18" charset="0"/>
              </a:rPr>
              <a:t>(тыс. руб.)</a:t>
            </a:r>
          </a:p>
        </p:txBody>
      </p:sp>
    </p:spTree>
    <p:extLst>
      <p:ext uri="{BB962C8B-B14F-4D97-AF65-F5344CB8AC3E}">
        <p14:creationId xmlns:p14="http://schemas.microsoft.com/office/powerpoint/2010/main" val="2088212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2CBC4DE-4A91-6CAA-F457-DCA212315D3E}"/>
              </a:ext>
            </a:extLst>
          </p:cNvPr>
          <p:cNvSpPr>
            <a:spLocks noGrp="1"/>
          </p:cNvSpPr>
          <p:nvPr>
            <p:ph type="title"/>
          </p:nvPr>
        </p:nvSpPr>
        <p:spPr>
          <a:xfrm>
            <a:off x="2322787" y="173736"/>
            <a:ext cx="7546426" cy="578069"/>
          </a:xfrm>
        </p:spPr>
        <p:txBody>
          <a:bodyPr>
            <a:normAutofit/>
          </a:bodyPr>
          <a:lstStyle/>
          <a:p>
            <a:pPr algn="ctr"/>
            <a:r>
              <a:rPr lang="ru-RU" sz="2900" dirty="0">
                <a:latin typeface="Times New Roman" panose="02020603050405020304" pitchFamily="18" charset="0"/>
                <a:cs typeface="Times New Roman" panose="02020603050405020304" pitchFamily="18" charset="0"/>
              </a:rPr>
              <a:t>Программные расходы бюджета</a:t>
            </a:r>
            <a:endParaRPr lang="ru-RU" sz="2900" dirty="0"/>
          </a:p>
        </p:txBody>
      </p:sp>
      <p:graphicFrame>
        <p:nvGraphicFramePr>
          <p:cNvPr id="5" name="Таблица 5">
            <a:extLst>
              <a:ext uri="{FF2B5EF4-FFF2-40B4-BE49-F238E27FC236}">
                <a16:creationId xmlns="" xmlns:a16="http://schemas.microsoft.com/office/drawing/2014/main" id="{9020392F-767A-DBBE-C60F-6B01AF17FD81}"/>
              </a:ext>
            </a:extLst>
          </p:cNvPr>
          <p:cNvGraphicFramePr>
            <a:graphicFrameLocks noGrp="1"/>
          </p:cNvGraphicFramePr>
          <p:nvPr>
            <p:ph idx="1"/>
            <p:extLst>
              <p:ext uri="{D42A27DB-BD31-4B8C-83A1-F6EECF244321}">
                <p14:modId xmlns:p14="http://schemas.microsoft.com/office/powerpoint/2010/main" val="705468789"/>
              </p:ext>
            </p:extLst>
          </p:nvPr>
        </p:nvGraphicFramePr>
        <p:xfrm>
          <a:off x="243841" y="1521324"/>
          <a:ext cx="11698222" cy="4651678"/>
        </p:xfrm>
        <a:graphic>
          <a:graphicData uri="http://schemas.openxmlformats.org/drawingml/2006/table">
            <a:tbl>
              <a:tblPr firstRow="1" bandRow="1">
                <a:tableStyleId>{5C22544A-7EE6-4342-B048-85BDC9FD1C3A}</a:tableStyleId>
              </a:tblPr>
              <a:tblGrid>
                <a:gridCol w="728311">
                  <a:extLst>
                    <a:ext uri="{9D8B030D-6E8A-4147-A177-3AD203B41FA5}">
                      <a16:colId xmlns="" xmlns:a16="http://schemas.microsoft.com/office/drawing/2014/main" val="797964043"/>
                    </a:ext>
                  </a:extLst>
                </a:gridCol>
                <a:gridCol w="8065970">
                  <a:extLst>
                    <a:ext uri="{9D8B030D-6E8A-4147-A177-3AD203B41FA5}">
                      <a16:colId xmlns="" xmlns:a16="http://schemas.microsoft.com/office/drawing/2014/main" val="13947515"/>
                    </a:ext>
                  </a:extLst>
                </a:gridCol>
                <a:gridCol w="875899">
                  <a:extLst>
                    <a:ext uri="{9D8B030D-6E8A-4147-A177-3AD203B41FA5}">
                      <a16:colId xmlns="" xmlns:a16="http://schemas.microsoft.com/office/drawing/2014/main" val="2441854822"/>
                    </a:ext>
                  </a:extLst>
                </a:gridCol>
                <a:gridCol w="1212783">
                  <a:extLst>
                    <a:ext uri="{9D8B030D-6E8A-4147-A177-3AD203B41FA5}">
                      <a16:colId xmlns="" xmlns:a16="http://schemas.microsoft.com/office/drawing/2014/main" val="223417280"/>
                    </a:ext>
                  </a:extLst>
                </a:gridCol>
                <a:gridCol w="815259">
                  <a:extLst>
                    <a:ext uri="{9D8B030D-6E8A-4147-A177-3AD203B41FA5}">
                      <a16:colId xmlns="" xmlns:a16="http://schemas.microsoft.com/office/drawing/2014/main" val="3318647737"/>
                    </a:ext>
                  </a:extLst>
                </a:gridCol>
              </a:tblGrid>
              <a:tr h="384478">
                <a:tc>
                  <a:txBody>
                    <a:bodyPr/>
                    <a:lstStyle/>
                    <a:p>
                      <a:pPr algn="ctr"/>
                      <a:r>
                        <a:rPr lang="ru-RU" sz="1400" dirty="0"/>
                        <a:t>№ п/п</a:t>
                      </a:r>
                    </a:p>
                  </a:txBody>
                  <a:tcPr anchor="ctr"/>
                </a:tc>
                <a:tc>
                  <a:txBody>
                    <a:bodyPr/>
                    <a:lstStyle/>
                    <a:p>
                      <a:pPr algn="ctr"/>
                      <a:r>
                        <a:rPr lang="ru-RU" sz="1400" dirty="0"/>
                        <a:t>Наименование муниципальной программы</a:t>
                      </a:r>
                    </a:p>
                  </a:txBody>
                  <a:tcPr anchor="ctr"/>
                </a:tc>
                <a:tc>
                  <a:txBody>
                    <a:bodyPr/>
                    <a:lstStyle/>
                    <a:p>
                      <a:pPr algn="ctr"/>
                      <a:r>
                        <a:rPr lang="ru-RU" sz="1400" dirty="0"/>
                        <a:t>План</a:t>
                      </a:r>
                    </a:p>
                  </a:txBody>
                  <a:tcPr anchor="ctr"/>
                </a:tc>
                <a:tc>
                  <a:txBody>
                    <a:bodyPr/>
                    <a:lstStyle/>
                    <a:p>
                      <a:pPr algn="ctr"/>
                      <a:r>
                        <a:rPr lang="ru-RU" sz="1400" dirty="0"/>
                        <a:t>Исполнение</a:t>
                      </a:r>
                    </a:p>
                  </a:txBody>
                  <a:tcPr anchor="ctr"/>
                </a:tc>
                <a:tc>
                  <a:txBody>
                    <a:bodyPr/>
                    <a:lstStyle/>
                    <a:p>
                      <a:pPr algn="ctr"/>
                      <a:r>
                        <a:rPr lang="ru-RU" sz="1400" dirty="0"/>
                        <a:t>% исп.</a:t>
                      </a:r>
                    </a:p>
                  </a:txBody>
                  <a:tcPr anchor="ctr"/>
                </a:tc>
                <a:extLst>
                  <a:ext uri="{0D108BD9-81ED-4DB2-BD59-A6C34878D82A}">
                    <a16:rowId xmlns="" xmlns:a16="http://schemas.microsoft.com/office/drawing/2014/main" val="2344509119"/>
                  </a:ext>
                </a:extLst>
              </a:tr>
              <a:tr h="455012">
                <a:tc>
                  <a:txBody>
                    <a:bodyPr/>
                    <a:lstStyle/>
                    <a:p>
                      <a:pPr algn="ctr"/>
                      <a:r>
                        <a:rPr lang="ru-RU" sz="1400" dirty="0">
                          <a:latin typeface="Times New Roman" panose="02020603050405020304" pitchFamily="18" charset="0"/>
                          <a:cs typeface="Times New Roman" panose="02020603050405020304" pitchFamily="18" charset="0"/>
                        </a:rPr>
                        <a:t>1</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«Развитие культуры и социокультурного пространства на территории городского поселения «Поселок Айхал» муниципального района «Мирнинский район» на 2022-2027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15 389,9</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15</a:t>
                      </a:r>
                      <a:r>
                        <a:rPr lang="ru-RU" sz="1400" baseline="0" dirty="0" smtClean="0">
                          <a:latin typeface="Times New Roman" panose="02020603050405020304" pitchFamily="18" charset="0"/>
                          <a:cs typeface="Times New Roman" panose="02020603050405020304" pitchFamily="18" charset="0"/>
                        </a:rPr>
                        <a:t> 236,4</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99,0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681961618"/>
                  </a:ext>
                </a:extLst>
              </a:tr>
              <a:tr h="466241">
                <a:tc>
                  <a:txBody>
                    <a:bodyPr/>
                    <a:lstStyle/>
                    <a:p>
                      <a:pPr algn="ctr"/>
                      <a:r>
                        <a:rPr lang="ru-RU" sz="1400" dirty="0">
                          <a:latin typeface="Times New Roman" panose="02020603050405020304" pitchFamily="18" charset="0"/>
                          <a:cs typeface="Times New Roman" panose="02020603050405020304" pitchFamily="18" charset="0"/>
                        </a:rPr>
                        <a:t>2</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«Основные направления реализации молодежной политики на территории городского поселения «Поселок Айхал» на 2022-2027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1 242,4</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1 238,0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99,6</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256723998"/>
                  </a:ext>
                </a:extLst>
              </a:tr>
              <a:tr h="438970">
                <a:tc>
                  <a:txBody>
                    <a:bodyPr/>
                    <a:lstStyle/>
                    <a:p>
                      <a:pPr algn="ctr"/>
                      <a:r>
                        <a:rPr lang="ru-RU" sz="1400" dirty="0">
                          <a:latin typeface="Times New Roman" panose="02020603050405020304" pitchFamily="18" charset="0"/>
                          <a:cs typeface="Times New Roman" panose="02020603050405020304" pitchFamily="18" charset="0"/>
                        </a:rPr>
                        <a:t>3</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 городского поселения «Поселок Айхал» муниципального района «Мирнинский район» Республики Саха (Якутия) на 2022-2027 гг.»</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3 794,8</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3 660,4</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96,5</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78663338"/>
                  </a:ext>
                </a:extLst>
              </a:tr>
              <a:tr h="392447">
                <a:tc>
                  <a:txBody>
                    <a:bodyPr/>
                    <a:lstStyle/>
                    <a:p>
                      <a:pPr algn="ctr"/>
                      <a:r>
                        <a:rPr lang="ru-RU" sz="1400" dirty="0">
                          <a:latin typeface="Times New Roman" panose="02020603050405020304" pitchFamily="18" charset="0"/>
                          <a:cs typeface="Times New Roman" panose="02020603050405020304" pitchFamily="18" charset="0"/>
                        </a:rPr>
                        <a:t>4</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«Поддержка социально ориентированных некоммерческих организаций городского поселения «Поселок Айхал» муниципального района «Мирнинский район» Республики Саха (Якутия) на 2025-2030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2 900,0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2 900,0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100,0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459285280"/>
                  </a:ext>
                </a:extLst>
              </a:tr>
              <a:tr h="730936">
                <a:tc>
                  <a:txBody>
                    <a:bodyPr/>
                    <a:lstStyle/>
                    <a:p>
                      <a:pPr algn="ctr"/>
                      <a:r>
                        <a:rPr lang="ru-RU" sz="1400" dirty="0">
                          <a:latin typeface="Times New Roman" panose="02020603050405020304" pitchFamily="18" charset="0"/>
                          <a:cs typeface="Times New Roman" panose="02020603050405020304" pitchFamily="18" charset="0"/>
                        </a:rPr>
                        <a:t>5</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«Обеспечение общественного порядка и профилактики правонарушений на территории городского поселения «Поселок Айхал» муниципального района «Мирнинский район» Республики Саха (Якутия) на 2025-2030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1 250,7</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1 250,7</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100,0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373999731"/>
                  </a:ext>
                </a:extLst>
              </a:tr>
              <a:tr h="384426">
                <a:tc>
                  <a:txBody>
                    <a:bodyPr/>
                    <a:lstStyle/>
                    <a:p>
                      <a:pPr algn="ctr"/>
                      <a:r>
                        <a:rPr lang="ru-RU" sz="1400" dirty="0">
                          <a:latin typeface="Times New Roman" panose="02020603050405020304" pitchFamily="18" charset="0"/>
                          <a:cs typeface="Times New Roman" panose="02020603050405020304" pitchFamily="18" charset="0"/>
                        </a:rPr>
                        <a:t>6</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«Социальная поддержка населения городского поселения «Поселок Айхал» муниципального района «Мирнинский район» Республики Саха (Якутия) на 2025-2030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5 700,0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5 700,0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100,0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416828719"/>
                  </a:ext>
                </a:extLst>
              </a:tr>
              <a:tr h="384426">
                <a:tc>
                  <a:txBody>
                    <a:bodyPr/>
                    <a:lstStyle/>
                    <a:p>
                      <a:pPr algn="ctr"/>
                      <a:r>
                        <a:rPr lang="ru-RU" sz="1400" dirty="0" smtClean="0">
                          <a:latin typeface="Times New Roman" panose="02020603050405020304" pitchFamily="18" charset="0"/>
                          <a:cs typeface="Times New Roman" panose="02020603050405020304" pitchFamily="18" charset="0"/>
                        </a:rPr>
                        <a:t>7</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Муниципальная программа «Профилактика терроризма и экстремизма на территории ГП «Поселок Айхал» муниципального района «Мирнинский район» Республики Саха (Якутия) на 2025-2030 годы»</a:t>
                      </a:r>
                      <a:endPar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268,9</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241,4</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89,8</a:t>
                      </a:r>
                      <a:endParaRPr lang="ru-RU" sz="1400" dirty="0">
                        <a:latin typeface="Times New Roman" panose="02020603050405020304" pitchFamily="18" charset="0"/>
                        <a:cs typeface="Times New Roman" panose="02020603050405020304" pitchFamily="18" charset="0"/>
                      </a:endParaRPr>
                    </a:p>
                  </a:txBody>
                  <a:tcPr anchor="ctr"/>
                </a:tc>
              </a:tr>
            </a:tbl>
          </a:graphicData>
        </a:graphic>
      </p:graphicFrame>
      <p:sp>
        <p:nvSpPr>
          <p:cNvPr id="3" name="Номер слайда 2"/>
          <p:cNvSpPr>
            <a:spLocks noGrp="1"/>
          </p:cNvSpPr>
          <p:nvPr>
            <p:ph type="sldNum" sz="quarter" idx="12"/>
          </p:nvPr>
        </p:nvSpPr>
        <p:spPr/>
        <p:txBody>
          <a:bodyPr/>
          <a:lstStyle/>
          <a:p>
            <a:fld id="{9C7C6B0D-085F-4A60-BA53-AC596861E901}" type="slidenum">
              <a:rPr lang="ru-RU" smtClean="0"/>
              <a:t>13</a:t>
            </a:fld>
            <a:endParaRPr lang="ru-RU"/>
          </a:p>
        </p:txBody>
      </p:sp>
      <p:pic>
        <p:nvPicPr>
          <p:cNvPr id="4" name="Рисунок 3">
            <a:extLst>
              <a:ext uri="{FF2B5EF4-FFF2-40B4-BE49-F238E27FC236}">
                <a16:creationId xmlns="" xmlns:a16="http://schemas.microsoft.com/office/drawing/2014/main" id="{F597531A-FE5E-2B00-90F0-CE6EC0879649}"/>
              </a:ext>
            </a:extLst>
          </p:cNvPr>
          <p:cNvPicPr>
            <a:picLocks noChangeAspect="1"/>
          </p:cNvPicPr>
          <p:nvPr/>
        </p:nvPicPr>
        <p:blipFill>
          <a:blip r:embed="rId2"/>
          <a:stretch>
            <a:fillRect/>
          </a:stretch>
        </p:blipFill>
        <p:spPr>
          <a:xfrm>
            <a:off x="11033680" y="173736"/>
            <a:ext cx="908383" cy="853514"/>
          </a:xfrm>
          <a:prstGeom prst="rect">
            <a:avLst/>
          </a:prstGeom>
        </p:spPr>
      </p:pic>
      <p:sp>
        <p:nvSpPr>
          <p:cNvPr id="6" name="Заголовок 1">
            <a:extLst>
              <a:ext uri="{FF2B5EF4-FFF2-40B4-BE49-F238E27FC236}">
                <a16:creationId xmlns="" xmlns:a16="http://schemas.microsoft.com/office/drawing/2014/main" id="{D388B80E-2CEE-1AAC-DAF5-244A5B3C8D4B}"/>
              </a:ext>
            </a:extLst>
          </p:cNvPr>
          <p:cNvSpPr txBox="1">
            <a:spLocks/>
          </p:cNvSpPr>
          <p:nvPr/>
        </p:nvSpPr>
        <p:spPr>
          <a:xfrm>
            <a:off x="10635036" y="1191228"/>
            <a:ext cx="1307027" cy="37279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1400" dirty="0">
                <a:latin typeface="Times New Roman" panose="02020603050405020304" pitchFamily="18" charset="0"/>
                <a:cs typeface="Times New Roman" panose="02020603050405020304" pitchFamily="18" charset="0"/>
              </a:rPr>
              <a:t>(тыс. руб.)</a:t>
            </a:r>
          </a:p>
        </p:txBody>
      </p:sp>
    </p:spTree>
    <p:extLst>
      <p:ext uri="{BB962C8B-B14F-4D97-AF65-F5344CB8AC3E}">
        <p14:creationId xmlns:p14="http://schemas.microsoft.com/office/powerpoint/2010/main" val="407795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2CBC4DE-4A91-6CAA-F457-DCA212315D3E}"/>
              </a:ext>
            </a:extLst>
          </p:cNvPr>
          <p:cNvSpPr>
            <a:spLocks noGrp="1"/>
          </p:cNvSpPr>
          <p:nvPr>
            <p:ph type="title"/>
          </p:nvPr>
        </p:nvSpPr>
        <p:spPr>
          <a:xfrm>
            <a:off x="2322787" y="173736"/>
            <a:ext cx="7546426" cy="578069"/>
          </a:xfrm>
        </p:spPr>
        <p:txBody>
          <a:bodyPr>
            <a:normAutofit/>
          </a:bodyPr>
          <a:lstStyle/>
          <a:p>
            <a:pPr algn="ctr"/>
            <a:r>
              <a:rPr lang="ru-RU" sz="2900" dirty="0">
                <a:latin typeface="Times New Roman" panose="02020603050405020304" pitchFamily="18" charset="0"/>
                <a:cs typeface="Times New Roman" panose="02020603050405020304" pitchFamily="18" charset="0"/>
              </a:rPr>
              <a:t>Программные расходы бюджета</a:t>
            </a:r>
            <a:endParaRPr lang="ru-RU" sz="2900" dirty="0"/>
          </a:p>
        </p:txBody>
      </p:sp>
      <p:graphicFrame>
        <p:nvGraphicFramePr>
          <p:cNvPr id="5" name="Таблица 5">
            <a:extLst>
              <a:ext uri="{FF2B5EF4-FFF2-40B4-BE49-F238E27FC236}">
                <a16:creationId xmlns="" xmlns:a16="http://schemas.microsoft.com/office/drawing/2014/main" id="{9020392F-767A-DBBE-C60F-6B01AF17FD81}"/>
              </a:ext>
            </a:extLst>
          </p:cNvPr>
          <p:cNvGraphicFramePr>
            <a:graphicFrameLocks noGrp="1"/>
          </p:cNvGraphicFramePr>
          <p:nvPr>
            <p:ph idx="1"/>
            <p:extLst>
              <p:ext uri="{D42A27DB-BD31-4B8C-83A1-F6EECF244321}">
                <p14:modId xmlns:p14="http://schemas.microsoft.com/office/powerpoint/2010/main" val="4229070389"/>
              </p:ext>
            </p:extLst>
          </p:nvPr>
        </p:nvGraphicFramePr>
        <p:xfrm>
          <a:off x="504497" y="1541163"/>
          <a:ext cx="11437565" cy="4399229"/>
        </p:xfrm>
        <a:graphic>
          <a:graphicData uri="http://schemas.openxmlformats.org/drawingml/2006/table">
            <a:tbl>
              <a:tblPr firstRow="1" bandRow="1">
                <a:tableStyleId>{5C22544A-7EE6-4342-B048-85BDC9FD1C3A}</a:tableStyleId>
              </a:tblPr>
              <a:tblGrid>
                <a:gridCol w="723412">
                  <a:extLst>
                    <a:ext uri="{9D8B030D-6E8A-4147-A177-3AD203B41FA5}">
                      <a16:colId xmlns="" xmlns:a16="http://schemas.microsoft.com/office/drawing/2014/main" val="797964043"/>
                    </a:ext>
                  </a:extLst>
                </a:gridCol>
                <a:gridCol w="7933508">
                  <a:extLst>
                    <a:ext uri="{9D8B030D-6E8A-4147-A177-3AD203B41FA5}">
                      <a16:colId xmlns="" xmlns:a16="http://schemas.microsoft.com/office/drawing/2014/main" val="13947515"/>
                    </a:ext>
                  </a:extLst>
                </a:gridCol>
                <a:gridCol w="914400">
                  <a:extLst>
                    <a:ext uri="{9D8B030D-6E8A-4147-A177-3AD203B41FA5}">
                      <a16:colId xmlns="" xmlns:a16="http://schemas.microsoft.com/office/drawing/2014/main" val="2441854822"/>
                    </a:ext>
                  </a:extLst>
                </a:gridCol>
                <a:gridCol w="1166949">
                  <a:extLst>
                    <a:ext uri="{9D8B030D-6E8A-4147-A177-3AD203B41FA5}">
                      <a16:colId xmlns="" xmlns:a16="http://schemas.microsoft.com/office/drawing/2014/main" val="223417280"/>
                    </a:ext>
                  </a:extLst>
                </a:gridCol>
                <a:gridCol w="699296">
                  <a:extLst>
                    <a:ext uri="{9D8B030D-6E8A-4147-A177-3AD203B41FA5}">
                      <a16:colId xmlns="" xmlns:a16="http://schemas.microsoft.com/office/drawing/2014/main" val="3318647737"/>
                    </a:ext>
                  </a:extLst>
                </a:gridCol>
              </a:tblGrid>
              <a:tr h="335763">
                <a:tc>
                  <a:txBody>
                    <a:bodyPr/>
                    <a:lstStyle/>
                    <a:p>
                      <a:pPr algn="ctr"/>
                      <a:r>
                        <a:rPr lang="ru-RU" sz="1400" dirty="0"/>
                        <a:t>№ п/п</a:t>
                      </a:r>
                    </a:p>
                  </a:txBody>
                  <a:tcPr anchor="ctr"/>
                </a:tc>
                <a:tc>
                  <a:txBody>
                    <a:bodyPr/>
                    <a:lstStyle/>
                    <a:p>
                      <a:pPr algn="ctr"/>
                      <a:r>
                        <a:rPr lang="ru-RU" sz="1400" dirty="0"/>
                        <a:t>Наименование муниципальной программы</a:t>
                      </a:r>
                    </a:p>
                  </a:txBody>
                  <a:tcPr anchor="ctr"/>
                </a:tc>
                <a:tc>
                  <a:txBody>
                    <a:bodyPr/>
                    <a:lstStyle/>
                    <a:p>
                      <a:pPr algn="ctr"/>
                      <a:r>
                        <a:rPr lang="ru-RU" sz="1400" dirty="0"/>
                        <a:t>План</a:t>
                      </a:r>
                    </a:p>
                  </a:txBody>
                  <a:tcPr anchor="ctr"/>
                </a:tc>
                <a:tc>
                  <a:txBody>
                    <a:bodyPr/>
                    <a:lstStyle/>
                    <a:p>
                      <a:pPr algn="ctr"/>
                      <a:r>
                        <a:rPr lang="ru-RU" sz="1400" dirty="0"/>
                        <a:t>Исполнение</a:t>
                      </a:r>
                    </a:p>
                  </a:txBody>
                  <a:tcPr anchor="ctr"/>
                </a:tc>
                <a:tc>
                  <a:txBody>
                    <a:bodyPr/>
                    <a:lstStyle/>
                    <a:p>
                      <a:pPr algn="ctr"/>
                      <a:r>
                        <a:rPr lang="ru-RU" sz="1400" dirty="0"/>
                        <a:t>% исп.</a:t>
                      </a:r>
                    </a:p>
                  </a:txBody>
                  <a:tcPr anchor="ctr"/>
                </a:tc>
                <a:extLst>
                  <a:ext uri="{0D108BD9-81ED-4DB2-BD59-A6C34878D82A}">
                    <a16:rowId xmlns="" xmlns:a16="http://schemas.microsoft.com/office/drawing/2014/main" val="2344509119"/>
                  </a:ext>
                </a:extLst>
              </a:tr>
              <a:tr h="516099">
                <a:tc>
                  <a:txBody>
                    <a:bodyPr/>
                    <a:lstStyle/>
                    <a:p>
                      <a:pPr algn="ctr"/>
                      <a:r>
                        <a:rPr lang="ru-RU" sz="1400" dirty="0" smtClean="0">
                          <a:latin typeface="Times New Roman" panose="02020603050405020304" pitchFamily="18" charset="0"/>
                          <a:cs typeface="Times New Roman" panose="02020603050405020304" pitchFamily="18" charset="0"/>
                        </a:rPr>
                        <a:t>8</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«Комплексное развитие транспортной инфраструктуры городского поселения «Поселок Айхал» на 2022-2027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73 218,4</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68 246,4</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93,2</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681961618"/>
                  </a:ext>
                </a:extLst>
              </a:tr>
              <a:tr h="296322">
                <a:tc>
                  <a:txBody>
                    <a:bodyPr/>
                    <a:lstStyle/>
                    <a:p>
                      <a:pPr algn="ctr"/>
                      <a:r>
                        <a:rPr lang="ru-RU" sz="1400" dirty="0" smtClean="0">
                          <a:latin typeface="Times New Roman" panose="02020603050405020304" pitchFamily="18" charset="0"/>
                          <a:cs typeface="Times New Roman" panose="02020603050405020304" pitchFamily="18" charset="0"/>
                        </a:rPr>
                        <a:t>9</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«Обеспечение жильем молодых семей на 2025-2030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2 892,3</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2 892,3</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100,0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256723998"/>
                  </a:ext>
                </a:extLst>
              </a:tr>
              <a:tr h="328406">
                <a:tc>
                  <a:txBody>
                    <a:bodyPr/>
                    <a:lstStyle/>
                    <a:p>
                      <a:pPr algn="ctr"/>
                      <a:r>
                        <a:rPr lang="ru-RU" sz="1400" dirty="0" smtClean="0">
                          <a:latin typeface="Times New Roman" panose="02020603050405020304" pitchFamily="18" charset="0"/>
                          <a:cs typeface="Times New Roman" panose="02020603050405020304" pitchFamily="18" charset="0"/>
                        </a:rPr>
                        <a:t>10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«Восстановление мерзлотных наблюдений по жилому фонду поселка Айхал для мониторинга состояния многолетних мерзлых грунтов на 2025 - 2029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5 000,0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0,0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0,0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78663338"/>
                  </a:ext>
                </a:extLst>
              </a:tr>
              <a:tr h="490889">
                <a:tc>
                  <a:txBody>
                    <a:bodyPr/>
                    <a:lstStyle/>
                    <a:p>
                      <a:pPr algn="ctr"/>
                      <a:r>
                        <a:rPr lang="ru-RU" sz="1400" dirty="0" smtClean="0">
                          <a:latin typeface="Times New Roman" panose="02020603050405020304" pitchFamily="18" charset="0"/>
                          <a:cs typeface="Times New Roman" panose="02020603050405020304" pitchFamily="18" charset="0"/>
                        </a:rPr>
                        <a:t>11</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«Капитальный и текущий ремонт жилых помещений, принадлежащих ГП «Поселок Айхал» на 2022-2027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383,8</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383,8</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100,0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459285280"/>
                  </a:ext>
                </a:extLst>
              </a:tr>
              <a:tr h="550245">
                <a:tc>
                  <a:txBody>
                    <a:bodyPr/>
                    <a:lstStyle/>
                    <a:p>
                      <a:pPr algn="ctr"/>
                      <a:r>
                        <a:rPr lang="ru-RU" sz="1400" dirty="0" smtClean="0">
                          <a:latin typeface="Times New Roman" panose="02020603050405020304" pitchFamily="18" charset="0"/>
                          <a:cs typeface="Times New Roman" panose="02020603050405020304" pitchFamily="18" charset="0"/>
                        </a:rPr>
                        <a:t>12</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«Переселение граждан из аварийного жилого дома, расположенного по адресу: Республика Саха (Якутия), Мирнинский район, п. Айхал, ул. Полярная, д.6 на 2025-2027 г.г.»</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23,7</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23,7</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100,0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373999731"/>
                  </a:ext>
                </a:extLst>
              </a:tr>
              <a:tr h="404261">
                <a:tc>
                  <a:txBody>
                    <a:bodyPr/>
                    <a:lstStyle/>
                    <a:p>
                      <a:pPr algn="ctr"/>
                      <a:r>
                        <a:rPr lang="ru-RU" sz="1400" dirty="0" smtClean="0">
                          <a:latin typeface="Times New Roman" panose="02020603050405020304" pitchFamily="18" charset="0"/>
                          <a:cs typeface="Times New Roman" panose="02020603050405020304" pitchFamily="18" charset="0"/>
                        </a:rPr>
                        <a:t>13</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«Энергосбережение и повышение энергетической эффективности ГП «Поселок Айхал» на 2022-2027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2 041,9</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1 924,0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94,2</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416828719"/>
                  </a:ext>
                </a:extLst>
              </a:tr>
              <a:tr h="404261">
                <a:tc>
                  <a:txBody>
                    <a:bodyPr/>
                    <a:lstStyle/>
                    <a:p>
                      <a:pPr algn="ctr"/>
                      <a:r>
                        <a:rPr lang="ru-RU" sz="1400" dirty="0" smtClean="0">
                          <a:latin typeface="Times New Roman" panose="02020603050405020304" pitchFamily="18" charset="0"/>
                          <a:cs typeface="Times New Roman" panose="02020603050405020304" pitchFamily="18" charset="0"/>
                        </a:rPr>
                        <a:t>14</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Муниципальная программа «Предупреждение и ликвидация последствий чрезвычайных ситуаций на территории городского поселения «Поселок Айхал» муниципального района «Мирнинский район» Республики Саха (Якутия) на 2022-2027 годы»</a:t>
                      </a: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1 904,6</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1 120,6</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58,8</a:t>
                      </a:r>
                      <a:endParaRPr lang="ru-RU" sz="1400" dirty="0">
                        <a:latin typeface="Times New Roman" panose="02020603050405020304" pitchFamily="18" charset="0"/>
                        <a:cs typeface="Times New Roman" panose="02020603050405020304" pitchFamily="18" charset="0"/>
                      </a:endParaRPr>
                    </a:p>
                  </a:txBody>
                  <a:tcPr anchor="ctr"/>
                </a:tc>
              </a:tr>
              <a:tr h="404261">
                <a:tc>
                  <a:txBody>
                    <a:bodyPr/>
                    <a:lstStyle/>
                    <a:p>
                      <a:pPr algn="ctr"/>
                      <a:r>
                        <a:rPr lang="ru-RU" sz="1400" dirty="0" smtClean="0">
                          <a:latin typeface="Times New Roman" panose="02020603050405020304" pitchFamily="18" charset="0"/>
                          <a:cs typeface="Times New Roman" panose="02020603050405020304" pitchFamily="18" charset="0"/>
                        </a:rPr>
                        <a:t>15</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Муниципальная программа «Благоустройство территории поселка Айхал на 2022-2027 годы»</a:t>
                      </a:r>
                      <a:endPar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28 524,9</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20 892,4</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73,2</a:t>
                      </a:r>
                      <a:endParaRPr lang="ru-RU" sz="1400" dirty="0">
                        <a:latin typeface="Times New Roman" panose="02020603050405020304" pitchFamily="18" charset="0"/>
                        <a:cs typeface="Times New Roman" panose="02020603050405020304" pitchFamily="18" charset="0"/>
                      </a:endParaRPr>
                    </a:p>
                  </a:txBody>
                  <a:tcPr anchor="ctr"/>
                </a:tc>
              </a:tr>
            </a:tbl>
          </a:graphicData>
        </a:graphic>
      </p:graphicFrame>
      <p:sp>
        <p:nvSpPr>
          <p:cNvPr id="3" name="Номер слайда 2"/>
          <p:cNvSpPr>
            <a:spLocks noGrp="1"/>
          </p:cNvSpPr>
          <p:nvPr>
            <p:ph type="sldNum" sz="quarter" idx="12"/>
          </p:nvPr>
        </p:nvSpPr>
        <p:spPr/>
        <p:txBody>
          <a:bodyPr/>
          <a:lstStyle/>
          <a:p>
            <a:fld id="{9C7C6B0D-085F-4A60-BA53-AC596861E901}" type="slidenum">
              <a:rPr lang="ru-RU" smtClean="0"/>
              <a:t>14</a:t>
            </a:fld>
            <a:endParaRPr lang="ru-RU"/>
          </a:p>
        </p:txBody>
      </p:sp>
      <p:pic>
        <p:nvPicPr>
          <p:cNvPr id="4" name="Рисунок 3">
            <a:extLst>
              <a:ext uri="{FF2B5EF4-FFF2-40B4-BE49-F238E27FC236}">
                <a16:creationId xmlns="" xmlns:a16="http://schemas.microsoft.com/office/drawing/2014/main" id="{F597531A-FE5E-2B00-90F0-CE6EC0879649}"/>
              </a:ext>
            </a:extLst>
          </p:cNvPr>
          <p:cNvPicPr>
            <a:picLocks noChangeAspect="1"/>
          </p:cNvPicPr>
          <p:nvPr/>
        </p:nvPicPr>
        <p:blipFill>
          <a:blip r:embed="rId2"/>
          <a:stretch>
            <a:fillRect/>
          </a:stretch>
        </p:blipFill>
        <p:spPr>
          <a:xfrm>
            <a:off x="11033680" y="156319"/>
            <a:ext cx="908383" cy="853514"/>
          </a:xfrm>
          <a:prstGeom prst="rect">
            <a:avLst/>
          </a:prstGeom>
        </p:spPr>
      </p:pic>
      <p:sp>
        <p:nvSpPr>
          <p:cNvPr id="6" name="Заголовок 1">
            <a:extLst>
              <a:ext uri="{FF2B5EF4-FFF2-40B4-BE49-F238E27FC236}">
                <a16:creationId xmlns="" xmlns:a16="http://schemas.microsoft.com/office/drawing/2014/main" id="{D388B80E-2CEE-1AAC-DAF5-244A5B3C8D4B}"/>
              </a:ext>
            </a:extLst>
          </p:cNvPr>
          <p:cNvSpPr txBox="1">
            <a:spLocks/>
          </p:cNvSpPr>
          <p:nvPr/>
        </p:nvSpPr>
        <p:spPr>
          <a:xfrm>
            <a:off x="10634086" y="1178886"/>
            <a:ext cx="1307027" cy="37279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1400" dirty="0">
                <a:latin typeface="Times New Roman" panose="02020603050405020304" pitchFamily="18" charset="0"/>
                <a:cs typeface="Times New Roman" panose="02020603050405020304" pitchFamily="18" charset="0"/>
              </a:rPr>
              <a:t>(тыс. руб.)</a:t>
            </a:r>
          </a:p>
        </p:txBody>
      </p:sp>
    </p:spTree>
    <p:extLst>
      <p:ext uri="{BB962C8B-B14F-4D97-AF65-F5344CB8AC3E}">
        <p14:creationId xmlns:p14="http://schemas.microsoft.com/office/powerpoint/2010/main" val="1847460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2CBC4DE-4A91-6CAA-F457-DCA212315D3E}"/>
              </a:ext>
            </a:extLst>
          </p:cNvPr>
          <p:cNvSpPr>
            <a:spLocks noGrp="1"/>
          </p:cNvSpPr>
          <p:nvPr>
            <p:ph type="title"/>
          </p:nvPr>
        </p:nvSpPr>
        <p:spPr>
          <a:xfrm>
            <a:off x="2322787" y="173736"/>
            <a:ext cx="7546426" cy="578069"/>
          </a:xfrm>
        </p:spPr>
        <p:txBody>
          <a:bodyPr>
            <a:normAutofit/>
          </a:bodyPr>
          <a:lstStyle/>
          <a:p>
            <a:pPr algn="ctr"/>
            <a:r>
              <a:rPr lang="ru-RU" sz="2900" dirty="0">
                <a:latin typeface="Times New Roman" panose="02020603050405020304" pitchFamily="18" charset="0"/>
                <a:cs typeface="Times New Roman" panose="02020603050405020304" pitchFamily="18" charset="0"/>
              </a:rPr>
              <a:t>Программные расходы бюджета</a:t>
            </a:r>
            <a:endParaRPr lang="ru-RU" sz="2900" dirty="0"/>
          </a:p>
        </p:txBody>
      </p:sp>
      <p:graphicFrame>
        <p:nvGraphicFramePr>
          <p:cNvPr id="5" name="Таблица 5">
            <a:extLst>
              <a:ext uri="{FF2B5EF4-FFF2-40B4-BE49-F238E27FC236}">
                <a16:creationId xmlns="" xmlns:a16="http://schemas.microsoft.com/office/drawing/2014/main" id="{9020392F-767A-DBBE-C60F-6B01AF17FD81}"/>
              </a:ext>
            </a:extLst>
          </p:cNvPr>
          <p:cNvGraphicFramePr>
            <a:graphicFrameLocks noGrp="1"/>
          </p:cNvGraphicFramePr>
          <p:nvPr>
            <p:ph idx="1"/>
            <p:extLst>
              <p:ext uri="{D42A27DB-BD31-4B8C-83A1-F6EECF244321}">
                <p14:modId xmlns:p14="http://schemas.microsoft.com/office/powerpoint/2010/main" val="813103398"/>
              </p:ext>
            </p:extLst>
          </p:nvPr>
        </p:nvGraphicFramePr>
        <p:xfrm>
          <a:off x="504498" y="1669438"/>
          <a:ext cx="11437565" cy="3874710"/>
        </p:xfrm>
        <a:graphic>
          <a:graphicData uri="http://schemas.openxmlformats.org/drawingml/2006/table">
            <a:tbl>
              <a:tblPr firstRow="1" bandRow="1">
                <a:tableStyleId>{5C22544A-7EE6-4342-B048-85BDC9FD1C3A}</a:tableStyleId>
              </a:tblPr>
              <a:tblGrid>
                <a:gridCol w="697286">
                  <a:extLst>
                    <a:ext uri="{9D8B030D-6E8A-4147-A177-3AD203B41FA5}">
                      <a16:colId xmlns="" xmlns:a16="http://schemas.microsoft.com/office/drawing/2014/main" val="797964043"/>
                    </a:ext>
                  </a:extLst>
                </a:gridCol>
                <a:gridCol w="7811588">
                  <a:extLst>
                    <a:ext uri="{9D8B030D-6E8A-4147-A177-3AD203B41FA5}">
                      <a16:colId xmlns="" xmlns:a16="http://schemas.microsoft.com/office/drawing/2014/main" val="13947515"/>
                    </a:ext>
                  </a:extLst>
                </a:gridCol>
                <a:gridCol w="949235">
                  <a:extLst>
                    <a:ext uri="{9D8B030D-6E8A-4147-A177-3AD203B41FA5}">
                      <a16:colId xmlns="" xmlns:a16="http://schemas.microsoft.com/office/drawing/2014/main" val="2441854822"/>
                    </a:ext>
                  </a:extLst>
                </a:gridCol>
                <a:gridCol w="1210491">
                  <a:extLst>
                    <a:ext uri="{9D8B030D-6E8A-4147-A177-3AD203B41FA5}">
                      <a16:colId xmlns="" xmlns:a16="http://schemas.microsoft.com/office/drawing/2014/main" val="223417280"/>
                    </a:ext>
                  </a:extLst>
                </a:gridCol>
                <a:gridCol w="768965">
                  <a:extLst>
                    <a:ext uri="{9D8B030D-6E8A-4147-A177-3AD203B41FA5}">
                      <a16:colId xmlns="" xmlns:a16="http://schemas.microsoft.com/office/drawing/2014/main" val="3318647737"/>
                    </a:ext>
                  </a:extLst>
                </a:gridCol>
              </a:tblGrid>
              <a:tr h="399994">
                <a:tc>
                  <a:txBody>
                    <a:bodyPr/>
                    <a:lstStyle/>
                    <a:p>
                      <a:pPr algn="ctr"/>
                      <a:r>
                        <a:rPr lang="ru-RU" sz="1400" dirty="0"/>
                        <a:t>№ п/п</a:t>
                      </a:r>
                    </a:p>
                  </a:txBody>
                  <a:tcPr anchor="ctr"/>
                </a:tc>
                <a:tc>
                  <a:txBody>
                    <a:bodyPr/>
                    <a:lstStyle/>
                    <a:p>
                      <a:pPr algn="ctr"/>
                      <a:r>
                        <a:rPr lang="ru-RU" sz="1400" dirty="0"/>
                        <a:t>Наименование муниципальной программы</a:t>
                      </a:r>
                    </a:p>
                  </a:txBody>
                  <a:tcPr anchor="ctr"/>
                </a:tc>
                <a:tc>
                  <a:txBody>
                    <a:bodyPr/>
                    <a:lstStyle/>
                    <a:p>
                      <a:pPr algn="ctr"/>
                      <a:r>
                        <a:rPr lang="ru-RU" sz="1400" dirty="0"/>
                        <a:t>План</a:t>
                      </a:r>
                    </a:p>
                  </a:txBody>
                  <a:tcPr anchor="ctr"/>
                </a:tc>
                <a:tc>
                  <a:txBody>
                    <a:bodyPr/>
                    <a:lstStyle/>
                    <a:p>
                      <a:pPr algn="ctr"/>
                      <a:r>
                        <a:rPr lang="ru-RU" sz="1400" dirty="0"/>
                        <a:t>Исполнение</a:t>
                      </a:r>
                    </a:p>
                  </a:txBody>
                  <a:tcPr anchor="ctr"/>
                </a:tc>
                <a:tc>
                  <a:txBody>
                    <a:bodyPr/>
                    <a:lstStyle/>
                    <a:p>
                      <a:pPr algn="ctr"/>
                      <a:r>
                        <a:rPr lang="ru-RU" sz="1400" dirty="0"/>
                        <a:t>% исп.</a:t>
                      </a:r>
                    </a:p>
                  </a:txBody>
                  <a:tcPr anchor="ctr"/>
                </a:tc>
                <a:extLst>
                  <a:ext uri="{0D108BD9-81ED-4DB2-BD59-A6C34878D82A}">
                    <a16:rowId xmlns="" xmlns:a16="http://schemas.microsoft.com/office/drawing/2014/main" val="2344509119"/>
                  </a:ext>
                </a:extLst>
              </a:tr>
              <a:tr h="339862">
                <a:tc>
                  <a:txBody>
                    <a:bodyPr/>
                    <a:lstStyle/>
                    <a:p>
                      <a:pPr algn="ctr"/>
                      <a:r>
                        <a:rPr lang="ru-RU" sz="1400" dirty="0" smtClean="0">
                          <a:latin typeface="Times New Roman" panose="02020603050405020304" pitchFamily="18" charset="0"/>
                          <a:cs typeface="Times New Roman" panose="02020603050405020304" pitchFamily="18" charset="0"/>
                        </a:rPr>
                        <a:t>16</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«Программа мероприятий по формированию законопослушного поведения участников дорожного движения в ГП «Поселок Айхал» на 2024-2027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21,0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21,0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100,0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681961618"/>
                  </a:ext>
                </a:extLst>
              </a:tr>
              <a:tr h="373936">
                <a:tc>
                  <a:txBody>
                    <a:bodyPr/>
                    <a:lstStyle/>
                    <a:p>
                      <a:pPr algn="ctr"/>
                      <a:r>
                        <a:rPr lang="ru-RU" sz="1400" dirty="0" smtClean="0">
                          <a:latin typeface="Times New Roman" panose="02020603050405020304" pitchFamily="18" charset="0"/>
                          <a:cs typeface="Times New Roman" panose="02020603050405020304" pitchFamily="18" charset="0"/>
                        </a:rPr>
                        <a:t>17</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«Реализация градостроительной политики на территории ГП «Поселок Айхал» на 2024-2029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3 887,1</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3 887,1</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100,0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256723998"/>
                  </a:ext>
                </a:extLst>
              </a:tr>
              <a:tr h="457196">
                <a:tc>
                  <a:txBody>
                    <a:bodyPr/>
                    <a:lstStyle/>
                    <a:p>
                      <a:pPr algn="ctr"/>
                      <a:r>
                        <a:rPr lang="ru-RU" sz="1400" dirty="0" smtClean="0">
                          <a:latin typeface="Times New Roman" panose="02020603050405020304" pitchFamily="18" charset="0"/>
                          <a:cs typeface="Times New Roman" panose="02020603050405020304" pitchFamily="18" charset="0"/>
                        </a:rPr>
                        <a:t>18</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«Формирование комфортной городской среды на 2018-2027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2 500,0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0,0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0,0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78663338"/>
                  </a:ext>
                </a:extLst>
              </a:tr>
              <a:tr h="660783">
                <a:tc>
                  <a:txBody>
                    <a:bodyPr/>
                    <a:lstStyle/>
                    <a:p>
                      <a:pPr algn="ctr"/>
                      <a:r>
                        <a:rPr lang="ru-RU" sz="1400" dirty="0" smtClean="0">
                          <a:latin typeface="Times New Roman" panose="02020603050405020304" pitchFamily="18" charset="0"/>
                          <a:cs typeface="Times New Roman" panose="02020603050405020304" pitchFamily="18" charset="0"/>
                        </a:rPr>
                        <a:t>19</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«Осуществление деятельности по обращению с животными без владельцев на территории городского поселения «Поселок Айхал» муниципального района «Мирнинский район» Республики Саха (Якутия) на 2025-2030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514,2</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512,6</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99,7</a:t>
                      </a:r>
                      <a:endParaRPr lang="ru-RU" sz="1400" dirty="0">
                        <a:latin typeface="Times New Roman" panose="02020603050405020304" pitchFamily="18" charset="0"/>
                        <a:cs typeface="Times New Roman" panose="02020603050405020304" pitchFamily="18" charset="0"/>
                      </a:endParaRPr>
                    </a:p>
                  </a:txBody>
                  <a:tcPr anchor="ctr"/>
                </a:tc>
              </a:tr>
              <a:tr h="660783">
                <a:tc>
                  <a:txBody>
                    <a:bodyPr/>
                    <a:lstStyle/>
                    <a:p>
                      <a:pPr algn="ctr"/>
                      <a:r>
                        <a:rPr lang="ru-RU" sz="1400" dirty="0" smtClean="0">
                          <a:latin typeface="Times New Roman" panose="02020603050405020304" pitchFamily="18" charset="0"/>
                          <a:cs typeface="Times New Roman" panose="02020603050405020304" pitchFamily="18" charset="0"/>
                        </a:rPr>
                        <a:t>20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«Поддержка и развитие малого и среднего предпринимательства в городском поселении «Поселок Айхал» муниципального района «Мирнинский район» Республики Саха (Якутия) на 2022-2027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984,0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984,0</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100,0</a:t>
                      </a:r>
                      <a:endParaRPr lang="ru-RU"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459285280"/>
                  </a:ext>
                </a:extLst>
              </a:tr>
              <a:tr h="468278">
                <a:tc>
                  <a:txBody>
                    <a:bodyPr/>
                    <a:lstStyle/>
                    <a:p>
                      <a:pPr algn="ctr"/>
                      <a:r>
                        <a:rPr lang="ru-RU" sz="1400" dirty="0" smtClean="0">
                          <a:latin typeface="Times New Roman" panose="02020603050405020304" pitchFamily="18" charset="0"/>
                          <a:cs typeface="Times New Roman" panose="02020603050405020304" pitchFamily="18" charset="0"/>
                        </a:rPr>
                        <a:t>21</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Муниципальная программа «Экология и охрана окружающей среды в городском поселении «Поселок Айхал» на 2022-2027 годы»</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2 147,1</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2 112,1</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latin typeface="Times New Roman" panose="02020603050405020304" pitchFamily="18" charset="0"/>
                          <a:cs typeface="Times New Roman" panose="02020603050405020304" pitchFamily="18" charset="0"/>
                        </a:rPr>
                        <a:t>98,4</a:t>
                      </a:r>
                    </a:p>
                  </a:txBody>
                  <a:tcPr anchor="ctr"/>
                </a:tc>
                <a:extLst>
                  <a:ext uri="{0D108BD9-81ED-4DB2-BD59-A6C34878D82A}">
                    <a16:rowId xmlns="" xmlns:a16="http://schemas.microsoft.com/office/drawing/2014/main" val="3373999731"/>
                  </a:ext>
                </a:extLst>
              </a:tr>
            </a:tbl>
          </a:graphicData>
        </a:graphic>
      </p:graphicFrame>
      <p:sp>
        <p:nvSpPr>
          <p:cNvPr id="3" name="Номер слайда 2"/>
          <p:cNvSpPr>
            <a:spLocks noGrp="1"/>
          </p:cNvSpPr>
          <p:nvPr>
            <p:ph type="sldNum" sz="quarter" idx="12"/>
          </p:nvPr>
        </p:nvSpPr>
        <p:spPr/>
        <p:txBody>
          <a:bodyPr/>
          <a:lstStyle/>
          <a:p>
            <a:fld id="{9C7C6B0D-085F-4A60-BA53-AC596861E901}" type="slidenum">
              <a:rPr lang="ru-RU" smtClean="0"/>
              <a:t>15</a:t>
            </a:fld>
            <a:endParaRPr lang="ru-RU"/>
          </a:p>
        </p:txBody>
      </p:sp>
      <p:pic>
        <p:nvPicPr>
          <p:cNvPr id="4" name="Рисунок 3">
            <a:extLst>
              <a:ext uri="{FF2B5EF4-FFF2-40B4-BE49-F238E27FC236}">
                <a16:creationId xmlns="" xmlns:a16="http://schemas.microsoft.com/office/drawing/2014/main" id="{F597531A-FE5E-2B00-90F0-CE6EC0879649}"/>
              </a:ext>
            </a:extLst>
          </p:cNvPr>
          <p:cNvPicPr>
            <a:picLocks noChangeAspect="1"/>
          </p:cNvPicPr>
          <p:nvPr/>
        </p:nvPicPr>
        <p:blipFill>
          <a:blip r:embed="rId2"/>
          <a:stretch>
            <a:fillRect/>
          </a:stretch>
        </p:blipFill>
        <p:spPr>
          <a:xfrm>
            <a:off x="11033680" y="173736"/>
            <a:ext cx="908383" cy="853514"/>
          </a:xfrm>
          <a:prstGeom prst="rect">
            <a:avLst/>
          </a:prstGeom>
        </p:spPr>
      </p:pic>
      <p:sp>
        <p:nvSpPr>
          <p:cNvPr id="6" name="Заголовок 1">
            <a:extLst>
              <a:ext uri="{FF2B5EF4-FFF2-40B4-BE49-F238E27FC236}">
                <a16:creationId xmlns="" xmlns:a16="http://schemas.microsoft.com/office/drawing/2014/main" id="{D388B80E-2CEE-1AAC-DAF5-244A5B3C8D4B}"/>
              </a:ext>
            </a:extLst>
          </p:cNvPr>
          <p:cNvSpPr txBox="1">
            <a:spLocks/>
          </p:cNvSpPr>
          <p:nvPr/>
        </p:nvSpPr>
        <p:spPr>
          <a:xfrm>
            <a:off x="10748533" y="1368263"/>
            <a:ext cx="1307027" cy="4287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1400" dirty="0">
                <a:latin typeface="Times New Roman" panose="02020603050405020304" pitchFamily="18" charset="0"/>
                <a:cs typeface="Times New Roman" panose="02020603050405020304" pitchFamily="18" charset="0"/>
              </a:rPr>
              <a:t>(тыс. руб.)</a:t>
            </a:r>
          </a:p>
        </p:txBody>
      </p:sp>
    </p:spTree>
    <p:extLst>
      <p:ext uri="{BB962C8B-B14F-4D97-AF65-F5344CB8AC3E}">
        <p14:creationId xmlns:p14="http://schemas.microsoft.com/office/powerpoint/2010/main" val="3518673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9964" y="286603"/>
            <a:ext cx="10346701" cy="1450757"/>
          </a:xfrm>
        </p:spPr>
        <p:txBody>
          <a:bodyPr>
            <a:normAutofit fontScale="90000"/>
          </a:bodyPr>
          <a:lstStyle/>
          <a:p>
            <a:pPr algn="ctr"/>
            <a:r>
              <a:rPr lang="ru-RU" sz="1800" spc="0" dirty="0" smtClean="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«Развитие культуры и социокультурного пространства на территории городского поселения «Поселок Айхал» муниципального района «Мирнинский район» на 2022-2027 годы»</a:t>
            </a:r>
            <a:r>
              <a:rPr lang="ru-RU" sz="1800" spc="0" dirty="0">
                <a:solidFill>
                  <a:prstClr val="black">
                    <a:lumMod val="85000"/>
                    <a:lumOff val="15000"/>
                  </a:prstClr>
                </a:solidFill>
                <a:latin typeface="Times New Roman" panose="02020603050405020304" pitchFamily="18" charset="0"/>
                <a:cs typeface="Times New Roman" panose="02020603050405020304" pitchFamily="18" charset="0"/>
              </a:rPr>
              <a:t/>
            </a:r>
            <a:br>
              <a:rPr lang="ru-RU" sz="1800" spc="0" dirty="0">
                <a:solidFill>
                  <a:prstClr val="black">
                    <a:lumMod val="85000"/>
                    <a:lumOff val="15000"/>
                  </a:prstClr>
                </a:solidFill>
                <a:latin typeface="Times New Roman" panose="02020603050405020304" pitchFamily="18" charset="0"/>
                <a:cs typeface="Times New Roman" panose="02020603050405020304" pitchFamily="18" charset="0"/>
              </a:rPr>
            </a:br>
            <a:r>
              <a:rPr lang="ru-RU" sz="18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«Основные направления реализации молодежной политики на территории городского поселения «Поселок Айхал» на 2022-2027 годы»</a:t>
            </a:r>
            <a:br>
              <a:rPr lang="ru-RU" sz="1800" spc="0" dirty="0">
                <a:solidFill>
                  <a:prstClr val="black">
                    <a:lumMod val="85000"/>
                    <a:lumOff val="15000"/>
                  </a:prstClr>
                </a:solidFill>
                <a:latin typeface="Times New Roman" panose="02020603050405020304" pitchFamily="18" charset="0"/>
                <a:cs typeface="Times New Roman" panose="02020603050405020304" pitchFamily="18" charset="0"/>
              </a:rPr>
            </a:br>
            <a:r>
              <a:rPr lang="ru-RU" sz="18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 городского поселения «Поселок Айхал» муниципального района «Мирнинский район» Республики Саха (Якутия) на 2022-2027 гг</a:t>
            </a:r>
            <a:r>
              <a:rPr lang="ru-RU" sz="1800" spc="0" dirty="0" smtClean="0">
                <a:solidFill>
                  <a:prstClr val="black">
                    <a:lumMod val="85000"/>
                    <a:lumOff val="15000"/>
                  </a:prstClr>
                </a:solidFill>
                <a:latin typeface="Times New Roman" panose="02020603050405020304" pitchFamily="18" charset="0"/>
                <a:cs typeface="Times New Roman" panose="02020603050405020304" pitchFamily="18" charset="0"/>
              </a:rPr>
              <a:t>.»</a:t>
            </a:r>
            <a:endParaRPr lang="ru-RU" sz="1800"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3164049148"/>
              </p:ext>
            </p:extLst>
          </p:nvPr>
        </p:nvGraphicFramePr>
        <p:xfrm>
          <a:off x="269964" y="2054835"/>
          <a:ext cx="4148030" cy="822960"/>
        </p:xfrm>
        <a:graphic>
          <a:graphicData uri="http://schemas.openxmlformats.org/drawingml/2006/table">
            <a:tbl>
              <a:tblPr firstRow="1" bandRow="1">
                <a:tableStyleId>{5C22544A-7EE6-4342-B048-85BDC9FD1C3A}</a:tableStyleId>
              </a:tblPr>
              <a:tblGrid>
                <a:gridCol w="1618451"/>
                <a:gridCol w="1642428"/>
                <a:gridCol w="887151"/>
              </a:tblGrid>
              <a:tr h="377173">
                <a:tc>
                  <a:txBody>
                    <a:bodyPr/>
                    <a:lstStyle/>
                    <a:p>
                      <a:pPr algn="ctr"/>
                      <a:r>
                        <a:rPr lang="ru-RU" sz="1400" dirty="0" smtClean="0"/>
                        <a:t>План</a:t>
                      </a:r>
                    </a:p>
                    <a:p>
                      <a:pPr algn="ctr"/>
                      <a:r>
                        <a:rPr lang="ru-RU" sz="1400" dirty="0" smtClean="0"/>
                        <a:t>(тыс. руб.)</a:t>
                      </a:r>
                    </a:p>
                  </a:txBody>
                  <a:tcPr/>
                </a:tc>
                <a:tc>
                  <a:txBody>
                    <a:bodyPr/>
                    <a:lstStyle/>
                    <a:p>
                      <a:pPr algn="ctr"/>
                      <a:r>
                        <a:rPr lang="ru-RU" sz="1400" dirty="0" smtClean="0"/>
                        <a:t>Исполнено</a:t>
                      </a:r>
                    </a:p>
                    <a:p>
                      <a:pPr algn="ctr"/>
                      <a:r>
                        <a:rPr lang="ru-RU" sz="1400" dirty="0" smtClean="0"/>
                        <a:t>(тыс. руб.)</a:t>
                      </a:r>
                      <a:endParaRPr lang="ru-RU" sz="1400" dirty="0" smtClean="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t>%</a:t>
                      </a:r>
                    </a:p>
                    <a:p>
                      <a:pPr algn="ctr"/>
                      <a:r>
                        <a:rPr lang="ru-RU" sz="1400" dirty="0" smtClean="0"/>
                        <a:t>исп.</a:t>
                      </a:r>
                      <a:endParaRPr lang="ru-RU" sz="1400" dirty="0" smtClean="0">
                        <a:latin typeface="Times New Roman" panose="02020603050405020304" pitchFamily="18" charset="0"/>
                        <a:cs typeface="Times New Roman" panose="02020603050405020304" pitchFamily="18" charset="0"/>
                      </a:endParaRPr>
                    </a:p>
                  </a:txBody>
                  <a:tcPr/>
                </a:tc>
              </a:tr>
              <a:tr h="205522">
                <a:tc>
                  <a:txBody>
                    <a:bodyPr/>
                    <a:lstStyle/>
                    <a:p>
                      <a:pPr algn="ctr"/>
                      <a:r>
                        <a:rPr lang="ru-RU" sz="1400" dirty="0" smtClean="0"/>
                        <a:t>15 389,9</a:t>
                      </a:r>
                      <a:endParaRPr lang="ru-RU" sz="1400" dirty="0"/>
                    </a:p>
                  </a:txBody>
                  <a:tcPr/>
                </a:tc>
                <a:tc>
                  <a:txBody>
                    <a:bodyPr/>
                    <a:lstStyle/>
                    <a:p>
                      <a:pPr algn="ctr"/>
                      <a:r>
                        <a:rPr lang="ru-RU" sz="1400" dirty="0" smtClean="0"/>
                        <a:t>15 236,4</a:t>
                      </a:r>
                      <a:endParaRPr lang="ru-RU" sz="1400" dirty="0"/>
                    </a:p>
                  </a:txBody>
                  <a:tcPr/>
                </a:tc>
                <a:tc>
                  <a:txBody>
                    <a:bodyPr/>
                    <a:lstStyle/>
                    <a:p>
                      <a:pPr algn="ctr"/>
                      <a:r>
                        <a:rPr lang="ru-RU" sz="1400" dirty="0" smtClean="0"/>
                        <a:t>99,0</a:t>
                      </a:r>
                      <a:endParaRPr lang="ru-RU" sz="1400" dirty="0"/>
                    </a:p>
                  </a:txBody>
                  <a:tcPr/>
                </a:tc>
              </a:tr>
            </a:tbl>
          </a:graphicData>
        </a:graphic>
      </p:graphicFrame>
      <p:graphicFrame>
        <p:nvGraphicFramePr>
          <p:cNvPr id="7" name="Объект 6"/>
          <p:cNvGraphicFramePr>
            <a:graphicFrameLocks noGrp="1"/>
          </p:cNvGraphicFramePr>
          <p:nvPr>
            <p:ph sz="half" idx="2"/>
            <p:extLst>
              <p:ext uri="{D42A27DB-BD31-4B8C-83A1-F6EECF244321}">
                <p14:modId xmlns:p14="http://schemas.microsoft.com/office/powerpoint/2010/main" val="2718218227"/>
              </p:ext>
            </p:extLst>
          </p:nvPr>
        </p:nvGraphicFramePr>
        <p:xfrm>
          <a:off x="269964" y="2937054"/>
          <a:ext cx="4148030" cy="823694"/>
        </p:xfrm>
        <a:graphic>
          <a:graphicData uri="http://schemas.openxmlformats.org/drawingml/2006/table">
            <a:tbl>
              <a:tblPr firstRow="1" bandRow="1">
                <a:tableStyleId>{5C22544A-7EE6-4342-B048-85BDC9FD1C3A}</a:tableStyleId>
              </a:tblPr>
              <a:tblGrid>
                <a:gridCol w="1630439"/>
                <a:gridCol w="1666406"/>
                <a:gridCol w="851185"/>
              </a:tblGrid>
              <a:tr h="469529">
                <a:tc>
                  <a:txBody>
                    <a:bodyPr/>
                    <a:lstStyle/>
                    <a:p>
                      <a:pPr algn="ctr"/>
                      <a:r>
                        <a:rPr lang="ru-RU" sz="1400" dirty="0" smtClean="0"/>
                        <a:t>План</a:t>
                      </a:r>
                    </a:p>
                    <a:p>
                      <a:pPr algn="ctr"/>
                      <a:r>
                        <a:rPr lang="ru-RU" sz="1400" dirty="0" smtClean="0"/>
                        <a:t>(тыс. руб.)</a:t>
                      </a:r>
                    </a:p>
                  </a:txBody>
                  <a:tcPr/>
                </a:tc>
                <a:tc>
                  <a:txBody>
                    <a:bodyPr/>
                    <a:lstStyle/>
                    <a:p>
                      <a:pPr algn="ctr"/>
                      <a:r>
                        <a:rPr lang="ru-RU" sz="1400" dirty="0" smtClean="0"/>
                        <a:t>Исполнено</a:t>
                      </a:r>
                    </a:p>
                    <a:p>
                      <a:pPr algn="ctr"/>
                      <a:r>
                        <a:rPr lang="ru-RU" sz="1400" dirty="0" smtClean="0"/>
                        <a:t>(тыс. руб.)</a:t>
                      </a:r>
                      <a:endParaRPr lang="ru-RU" sz="1400" dirty="0" smtClean="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t>%</a:t>
                      </a:r>
                    </a:p>
                    <a:p>
                      <a:pPr algn="ctr"/>
                      <a:r>
                        <a:rPr lang="ru-RU" sz="1400" dirty="0" smtClean="0"/>
                        <a:t>исп.</a:t>
                      </a:r>
                      <a:endParaRPr lang="ru-RU" sz="1400" dirty="0" smtClean="0">
                        <a:latin typeface="Times New Roman" panose="02020603050405020304" pitchFamily="18" charset="0"/>
                        <a:cs typeface="Times New Roman" panose="02020603050405020304" pitchFamily="18" charset="0"/>
                      </a:endParaRPr>
                    </a:p>
                  </a:txBody>
                  <a:tcPr/>
                </a:tc>
              </a:tr>
              <a:tr h="305534">
                <a:tc>
                  <a:txBody>
                    <a:bodyPr/>
                    <a:lstStyle/>
                    <a:p>
                      <a:pPr algn="ctr"/>
                      <a:r>
                        <a:rPr lang="ru-RU" sz="1400" dirty="0" smtClean="0"/>
                        <a:t>1 242,4</a:t>
                      </a:r>
                      <a:endParaRPr lang="ru-RU" sz="1400" dirty="0"/>
                    </a:p>
                  </a:txBody>
                  <a:tcPr/>
                </a:tc>
                <a:tc>
                  <a:txBody>
                    <a:bodyPr/>
                    <a:lstStyle/>
                    <a:p>
                      <a:pPr algn="ctr"/>
                      <a:r>
                        <a:rPr lang="ru-RU" sz="1400" dirty="0" smtClean="0"/>
                        <a:t>1 238,0</a:t>
                      </a:r>
                      <a:endParaRPr lang="ru-RU" sz="1400" dirty="0"/>
                    </a:p>
                  </a:txBody>
                  <a:tcPr/>
                </a:tc>
                <a:tc>
                  <a:txBody>
                    <a:bodyPr/>
                    <a:lstStyle/>
                    <a:p>
                      <a:pPr algn="ctr"/>
                      <a:r>
                        <a:rPr lang="ru-RU" sz="1400" dirty="0" smtClean="0"/>
                        <a:t>99,6</a:t>
                      </a:r>
                      <a:endParaRPr lang="ru-RU" sz="14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16</a:t>
            </a:fld>
            <a:endParaRPr lang="ru-RU"/>
          </a:p>
        </p:txBody>
      </p:sp>
      <p:pic>
        <p:nvPicPr>
          <p:cNvPr id="10" name="Рисунок 9"/>
          <p:cNvPicPr>
            <a:picLocks noChangeAspect="1"/>
          </p:cNvPicPr>
          <p:nvPr/>
        </p:nvPicPr>
        <p:blipFill>
          <a:blip r:embed="rId2"/>
          <a:stretch>
            <a:fillRect/>
          </a:stretch>
        </p:blipFill>
        <p:spPr>
          <a:xfrm>
            <a:off x="0" y="4485373"/>
            <a:ext cx="3640183" cy="1949490"/>
          </a:xfrm>
          <a:prstGeom prst="rect">
            <a:avLst/>
          </a:prstGeom>
        </p:spPr>
      </p:pic>
      <p:pic>
        <p:nvPicPr>
          <p:cNvPr id="12" name="Рисунок 11"/>
          <p:cNvPicPr>
            <a:picLocks noChangeAspect="1"/>
          </p:cNvPicPr>
          <p:nvPr/>
        </p:nvPicPr>
        <p:blipFill>
          <a:blip r:embed="rId3"/>
          <a:stretch>
            <a:fillRect/>
          </a:stretch>
        </p:blipFill>
        <p:spPr>
          <a:xfrm>
            <a:off x="10692780" y="224208"/>
            <a:ext cx="907200" cy="818820"/>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476965144"/>
              </p:ext>
            </p:extLst>
          </p:nvPr>
        </p:nvGraphicFramePr>
        <p:xfrm>
          <a:off x="269964" y="3824820"/>
          <a:ext cx="4148031" cy="822960"/>
        </p:xfrm>
        <a:graphic>
          <a:graphicData uri="http://schemas.openxmlformats.org/drawingml/2006/table">
            <a:tbl>
              <a:tblPr firstRow="1" bandRow="1">
                <a:tableStyleId>{5C22544A-7EE6-4342-B048-85BDC9FD1C3A}</a:tableStyleId>
              </a:tblPr>
              <a:tblGrid>
                <a:gridCol w="1630439"/>
                <a:gridCol w="1666407"/>
                <a:gridCol w="851185"/>
              </a:tblGrid>
              <a:tr h="469529">
                <a:tc>
                  <a:txBody>
                    <a:bodyPr/>
                    <a:lstStyle/>
                    <a:p>
                      <a:pPr algn="ctr"/>
                      <a:r>
                        <a:rPr lang="ru-RU" sz="1400" dirty="0" smtClean="0"/>
                        <a:t>План</a:t>
                      </a:r>
                    </a:p>
                    <a:p>
                      <a:pPr algn="ctr"/>
                      <a:r>
                        <a:rPr lang="ru-RU" sz="1400" dirty="0" smtClean="0"/>
                        <a:t>(тыс. руб.)</a:t>
                      </a:r>
                    </a:p>
                  </a:txBody>
                  <a:tcPr/>
                </a:tc>
                <a:tc>
                  <a:txBody>
                    <a:bodyPr/>
                    <a:lstStyle/>
                    <a:p>
                      <a:pPr algn="ctr"/>
                      <a:r>
                        <a:rPr lang="ru-RU" sz="1400" dirty="0" smtClean="0"/>
                        <a:t>Исполнено</a:t>
                      </a:r>
                    </a:p>
                    <a:p>
                      <a:pPr algn="ctr"/>
                      <a:r>
                        <a:rPr lang="ru-RU" sz="1400" dirty="0" smtClean="0"/>
                        <a:t>(тыс. руб.)</a:t>
                      </a:r>
                      <a:endParaRPr lang="ru-RU" sz="1400" dirty="0" smtClean="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t>%</a:t>
                      </a:r>
                    </a:p>
                    <a:p>
                      <a:pPr algn="ctr"/>
                      <a:r>
                        <a:rPr lang="ru-RU" sz="1400" dirty="0" smtClean="0"/>
                        <a:t>исп.</a:t>
                      </a:r>
                      <a:endParaRPr lang="ru-RU" sz="1400" dirty="0" smtClean="0">
                        <a:latin typeface="Times New Roman" panose="02020603050405020304" pitchFamily="18" charset="0"/>
                        <a:cs typeface="Times New Roman" panose="02020603050405020304" pitchFamily="18" charset="0"/>
                      </a:endParaRPr>
                    </a:p>
                  </a:txBody>
                  <a:tcPr/>
                </a:tc>
              </a:tr>
              <a:tr h="252990">
                <a:tc>
                  <a:txBody>
                    <a:bodyPr/>
                    <a:lstStyle/>
                    <a:p>
                      <a:pPr algn="ctr"/>
                      <a:r>
                        <a:rPr lang="ru-RU" sz="1400" dirty="0" smtClean="0"/>
                        <a:t>3 794,8</a:t>
                      </a:r>
                    </a:p>
                  </a:txBody>
                  <a:tcPr/>
                </a:tc>
                <a:tc>
                  <a:txBody>
                    <a:bodyPr/>
                    <a:lstStyle/>
                    <a:p>
                      <a:pPr algn="ctr"/>
                      <a:r>
                        <a:rPr lang="ru-RU" sz="1400" dirty="0" smtClean="0">
                          <a:latin typeface="Times New Roman" panose="02020603050405020304" pitchFamily="18" charset="0"/>
                          <a:cs typeface="Times New Roman" panose="02020603050405020304" pitchFamily="18" charset="0"/>
                        </a:rPr>
                        <a:t>3 660,4</a:t>
                      </a:r>
                    </a:p>
                  </a:txBody>
                  <a:tcPr/>
                </a:tc>
                <a:tc>
                  <a:txBody>
                    <a:bodyPr/>
                    <a:lstStyle/>
                    <a:p>
                      <a:pPr algn="ctr"/>
                      <a:r>
                        <a:rPr lang="ru-RU" sz="1400" dirty="0" smtClean="0">
                          <a:latin typeface="Times New Roman" panose="02020603050405020304" pitchFamily="18" charset="0"/>
                          <a:cs typeface="Times New Roman" panose="02020603050405020304" pitchFamily="18" charset="0"/>
                        </a:rPr>
                        <a:t>96,5</a:t>
                      </a:r>
                    </a:p>
                  </a:txBody>
                  <a:tcPr/>
                </a:tc>
              </a:tr>
            </a:tbl>
          </a:graphicData>
        </a:graphic>
      </p:graphicFrame>
      <p:sp>
        <p:nvSpPr>
          <p:cNvPr id="4" name="Прямоугольник 3"/>
          <p:cNvSpPr/>
          <p:nvPr/>
        </p:nvSpPr>
        <p:spPr>
          <a:xfrm>
            <a:off x="4687957" y="1947383"/>
            <a:ext cx="7181825" cy="3970318"/>
          </a:xfrm>
          <a:prstGeom prst="rect">
            <a:avLst/>
          </a:prstGeom>
        </p:spPr>
        <p:txBody>
          <a:bodyPr wrap="square">
            <a:spAutoFit/>
          </a:bodyPr>
          <a:lstStyle/>
          <a:p>
            <a:pPr lvl="0" algn="just"/>
            <a:r>
              <a:rPr lang="ru-RU" sz="1200" dirty="0">
                <a:solidFill>
                  <a:srgbClr val="000000"/>
                </a:solidFill>
                <a:latin typeface="Times New Roman" panose="02020603050405020304" pitchFamily="18" charset="0"/>
                <a:ea typeface="Times New Roman" panose="02020603050405020304" pitchFamily="18" charset="0"/>
              </a:rPr>
              <a:t>В рамках реализации муниципальной программы «Развитие культуры и социокультурного пространства </a:t>
            </a:r>
            <a:r>
              <a:rPr lang="ru-RU" sz="1200" dirty="0" smtClean="0">
                <a:solidFill>
                  <a:srgbClr val="000000"/>
                </a:solidFill>
                <a:latin typeface="Times New Roman" panose="02020603050405020304" pitchFamily="18" charset="0"/>
                <a:ea typeface="Times New Roman" panose="02020603050405020304" pitchFamily="18" charset="0"/>
              </a:rPr>
              <a:t>на территории городского поселения «Поселок Айхал» муниципального района «Мирнинский район» на </a:t>
            </a:r>
            <a:r>
              <a:rPr lang="ru-RU" sz="1200" dirty="0">
                <a:solidFill>
                  <a:srgbClr val="000000"/>
                </a:solidFill>
                <a:latin typeface="Times New Roman" panose="02020603050405020304" pitchFamily="18" charset="0"/>
                <a:ea typeface="Times New Roman" panose="02020603050405020304" pitchFamily="18" charset="0"/>
              </a:rPr>
              <a:t>2022-2027 годы», а также программы </a:t>
            </a:r>
            <a:r>
              <a:rPr lang="ru-RU" sz="1200" dirty="0" smtClean="0">
                <a:solidFill>
                  <a:srgbClr val="000000"/>
                </a:solidFill>
                <a:latin typeface="Times New Roman" panose="02020603050405020304" pitchFamily="18" charset="0"/>
                <a:ea typeface="Times New Roman" panose="02020603050405020304" pitchFamily="18" charset="0"/>
              </a:rPr>
              <a:t>«Основные направления реализации молодежной политики на территории городского поселения «Поселок Айхал» на </a:t>
            </a:r>
            <a:r>
              <a:rPr lang="ru-RU" sz="1200" dirty="0">
                <a:solidFill>
                  <a:srgbClr val="000000"/>
                </a:solidFill>
                <a:latin typeface="Times New Roman" panose="02020603050405020304" pitchFamily="18" charset="0"/>
                <a:ea typeface="Times New Roman" panose="02020603050405020304" pitchFamily="18" charset="0"/>
              </a:rPr>
              <a:t>2022-2027 годы» большинство культурно-массовых мероприятий были посвящены Году семьи и Году детства. </a:t>
            </a:r>
            <a:endParaRPr lang="ru-RU" sz="1200" dirty="0" smtClean="0">
              <a:solidFill>
                <a:srgbClr val="000000"/>
              </a:solidFill>
              <a:latin typeface="Times New Roman" panose="02020603050405020304" pitchFamily="18" charset="0"/>
              <a:ea typeface="Times New Roman" panose="02020603050405020304" pitchFamily="18" charset="0"/>
            </a:endParaRPr>
          </a:p>
          <a:p>
            <a:pPr lvl="0" algn="just"/>
            <a:r>
              <a:rPr lang="ru-RU" sz="1200" dirty="0" smtClean="0">
                <a:solidFill>
                  <a:srgbClr val="000000"/>
                </a:solidFill>
                <a:latin typeface="Times New Roman" panose="02020603050405020304" pitchFamily="18" charset="0"/>
                <a:ea typeface="Times New Roman" panose="02020603050405020304" pitchFamily="18" charset="0"/>
              </a:rPr>
              <a:t>На территории поселка с успехом организуют свою деятельность 10 национальных объединений. Администрация поселка оказывает содействие в организации мероприятий, направленных на сохранение традиций и обычаев.</a:t>
            </a:r>
          </a:p>
          <a:p>
            <a:pPr lvl="0" algn="just"/>
            <a:r>
              <a:rPr lang="ru-RU" sz="1200" dirty="0" smtClean="0">
                <a:solidFill>
                  <a:srgbClr val="000000"/>
                </a:solidFill>
                <a:latin typeface="Times New Roman" panose="02020603050405020304" pitchFamily="18" charset="0"/>
                <a:ea typeface="Times New Roman" panose="02020603050405020304" pitchFamily="18" charset="0"/>
              </a:rPr>
              <a:t>Развивается добровольчество. По итогам 2025 года насчитывается 9 добровольческих объединений. Кроме того, наряду с добровольческими объединениями ведут свою деятельность военно-патриотические клубы.</a:t>
            </a:r>
          </a:p>
          <a:p>
            <a:pPr lvl="0" algn="just"/>
            <a:r>
              <a:rPr lang="ru-RU" sz="1200" dirty="0" smtClean="0">
                <a:solidFill>
                  <a:srgbClr val="000000"/>
                </a:solidFill>
                <a:latin typeface="Times New Roman" panose="02020603050405020304" pitchFamily="18" charset="0"/>
                <a:ea typeface="Times New Roman" panose="02020603050405020304" pitchFamily="18" charset="0"/>
              </a:rPr>
              <a:t>Большое </a:t>
            </a:r>
            <a:r>
              <a:rPr lang="ru-RU" sz="1200" dirty="0">
                <a:solidFill>
                  <a:srgbClr val="000000"/>
                </a:solidFill>
                <a:latin typeface="Times New Roman" panose="02020603050405020304" pitchFamily="18" charset="0"/>
                <a:ea typeface="Times New Roman" panose="02020603050405020304" pitchFamily="18" charset="0"/>
              </a:rPr>
              <a:t>внимание Администрация поселка совместно с руководством КСК АК «АЛРОСА» (ПАО) уделяет массовым видам спорта. </a:t>
            </a:r>
          </a:p>
          <a:p>
            <a:pPr lvl="0" algn="just"/>
            <a:r>
              <a:rPr lang="ru-RU" sz="1200" dirty="0">
                <a:solidFill>
                  <a:srgbClr val="000000"/>
                </a:solidFill>
                <a:latin typeface="Times New Roman" panose="02020603050405020304" pitchFamily="18" charset="0"/>
                <a:ea typeface="Times New Roman" panose="02020603050405020304" pitchFamily="18" charset="0"/>
              </a:rPr>
              <a:t>Спортивная жизнь поселка разнообразна проведением турниров, соревнований, первенств. Проводятся соревнования на Кубок Главы поселка по игровым видам спорта. Также популярны в поселке и массовые старты - проведена легкоатлетическая эстафета, масс старт «Кросс наций», масс старт «Лыжня России».</a:t>
            </a:r>
          </a:p>
          <a:p>
            <a:pPr lvl="0" algn="just"/>
            <a:r>
              <a:rPr lang="ru-RU" sz="1200" dirty="0">
                <a:solidFill>
                  <a:srgbClr val="000000"/>
                </a:solidFill>
                <a:latin typeface="Times New Roman" panose="02020603050405020304" pitchFamily="18" charset="0"/>
                <a:ea typeface="Times New Roman" panose="02020603050405020304" pitchFamily="18" charset="0"/>
              </a:rPr>
              <a:t>В рамках реализации </a:t>
            </a:r>
            <a:r>
              <a:rPr lang="ru-RU" sz="1200" dirty="0" smtClean="0">
                <a:solidFill>
                  <a:srgbClr val="000000"/>
                </a:solidFill>
                <a:latin typeface="Times New Roman" panose="02020603050405020304" pitchFamily="18" charset="0"/>
                <a:ea typeface="Times New Roman" panose="02020603050405020304" pitchFamily="18" charset="0"/>
              </a:rPr>
              <a:t>муниципальной программы «Развитие </a:t>
            </a:r>
            <a:r>
              <a:rPr lang="ru-RU" sz="1200" dirty="0">
                <a:solidFill>
                  <a:srgbClr val="000000"/>
                </a:solidFill>
                <a:latin typeface="Times New Roman" panose="02020603050405020304" pitchFamily="18" charset="0"/>
                <a:ea typeface="Times New Roman" panose="02020603050405020304" pitchFamily="18" charset="0"/>
              </a:rPr>
              <a:t>физической культуры и спорта </a:t>
            </a:r>
            <a:r>
              <a:rPr lang="ru-RU" sz="1200" dirty="0" smtClean="0">
                <a:solidFill>
                  <a:srgbClr val="000000"/>
                </a:solidFill>
                <a:latin typeface="Times New Roman" panose="02020603050405020304" pitchFamily="18" charset="0"/>
                <a:ea typeface="Times New Roman" panose="02020603050405020304" pitchFamily="18" charset="0"/>
              </a:rPr>
              <a:t>городского поселения «Поселок Айхал» муниципального района «Мирнинский район» Республики Саха (Якутия)  </a:t>
            </a:r>
            <a:r>
              <a:rPr lang="ru-RU" sz="1200" dirty="0">
                <a:solidFill>
                  <a:srgbClr val="000000"/>
                </a:solidFill>
                <a:latin typeface="Times New Roman" panose="02020603050405020304" pitchFamily="18" charset="0"/>
                <a:ea typeface="Times New Roman" panose="02020603050405020304" pitchFamily="18" charset="0"/>
              </a:rPr>
              <a:t>на 2022-2027 г.г.» при финансовом обеспечении АК «АЛРОСА» (ПАО), прошел конкурс «Лучший тренер». По результатам протокола комиссии лучшими результативными тренерами Мирнинского района признаны Таушанкова О.Н. и </a:t>
            </a:r>
            <a:r>
              <a:rPr lang="ru-RU" sz="1200" dirty="0" smtClean="0">
                <a:solidFill>
                  <a:srgbClr val="000000"/>
                </a:solidFill>
                <a:latin typeface="Times New Roman" panose="02020603050405020304" pitchFamily="18" charset="0"/>
                <a:ea typeface="Times New Roman" panose="02020603050405020304" pitchFamily="18" charset="0"/>
              </a:rPr>
              <a:t>Козлов А.В. Хетагуров Т.М. – победитель в номинации «За активное участие в развитии спорта», Тавгазов С.Г. – победитель в номинации «За преданность профессии». </a:t>
            </a:r>
            <a:endParaRPr lang="ru-RU" sz="1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450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4"/>
            <a:ext cx="9335589" cy="1128870"/>
          </a:xfrm>
        </p:spPr>
        <p:txBody>
          <a:bodyPr>
            <a:normAutofit fontScale="90000"/>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«Поддержка социально ориентированных некоммерческих организаций городского поселения «Поселок Айхал» муниципального района «Мирнинский район» Республики Саха (Якутия) на 2025-2030 годы»</a:t>
            </a:r>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437212051"/>
              </p:ext>
            </p:extLst>
          </p:nvPr>
        </p:nvGraphicFramePr>
        <p:xfrm>
          <a:off x="322218" y="2289468"/>
          <a:ext cx="3126376" cy="949960"/>
        </p:xfrm>
        <a:graphic>
          <a:graphicData uri="http://schemas.openxmlformats.org/drawingml/2006/table">
            <a:tbl>
              <a:tblPr firstRow="1" bandRow="1">
                <a:tableStyleId>{5C22544A-7EE6-4342-B048-85BDC9FD1C3A}</a:tableStyleId>
              </a:tblPr>
              <a:tblGrid>
                <a:gridCol w="1175657"/>
                <a:gridCol w="1193074"/>
                <a:gridCol w="757645"/>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2 900,0</a:t>
                      </a:r>
                      <a:endParaRPr lang="ru-RU" sz="1600" dirty="0"/>
                    </a:p>
                  </a:txBody>
                  <a:tcPr/>
                </a:tc>
                <a:tc>
                  <a:txBody>
                    <a:bodyPr/>
                    <a:lstStyle/>
                    <a:p>
                      <a:pPr algn="ctr"/>
                      <a:r>
                        <a:rPr lang="ru-RU" sz="1600" dirty="0" smtClean="0"/>
                        <a:t>2 900,0</a:t>
                      </a:r>
                      <a:endParaRPr lang="ru-RU" sz="1600" dirty="0"/>
                    </a:p>
                  </a:txBody>
                  <a:tcPr/>
                </a:tc>
                <a:tc>
                  <a:txBody>
                    <a:bodyPr/>
                    <a:lstStyle/>
                    <a:p>
                      <a:pPr algn="ctr"/>
                      <a:r>
                        <a:rPr lang="ru-RU" sz="1600" dirty="0" smtClean="0"/>
                        <a:t>100,0</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17</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4058194" y="1845735"/>
            <a:ext cx="7733212" cy="4023360"/>
          </a:xfrm>
        </p:spPr>
        <p:txBody>
          <a:bodyPr>
            <a:normAutofit/>
          </a:bodyPr>
          <a:lstStyle/>
          <a:p>
            <a:pPr algn="just"/>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322218" y="3605349"/>
            <a:ext cx="3622765" cy="2455818"/>
          </a:xfrm>
          <a:prstGeom prst="rect">
            <a:avLst/>
          </a:prstGeom>
        </p:spPr>
      </p:pic>
      <p:sp>
        <p:nvSpPr>
          <p:cNvPr id="4" name="Прямоугольник 3"/>
          <p:cNvSpPr/>
          <p:nvPr/>
        </p:nvSpPr>
        <p:spPr>
          <a:xfrm>
            <a:off x="4058194" y="2425424"/>
            <a:ext cx="7425207" cy="3323987"/>
          </a:xfrm>
          <a:prstGeom prst="rect">
            <a:avLst/>
          </a:prstGeom>
        </p:spPr>
        <p:txBody>
          <a:bodyPr wrap="square">
            <a:spAutoFit/>
          </a:bodyPr>
          <a:lstStyle/>
          <a:p>
            <a:pPr algn="just"/>
            <a:r>
              <a:rPr lang="ru-RU" sz="1400" dirty="0">
                <a:latin typeface="Times New Roman" panose="02020603050405020304" pitchFamily="18" charset="0"/>
                <a:cs typeface="Times New Roman" panose="02020603050405020304" pitchFamily="18" charset="0"/>
              </a:rPr>
              <a:t>В целях поддержания развития социально-ориентированных некоммерческих организаций в 2025 году в бюджете ГП «Поселок Айхал» были предусмотрены денежные средства в размере 2 </a:t>
            </a:r>
            <a:r>
              <a:rPr lang="ru-RU" sz="1400" dirty="0" smtClean="0">
                <a:latin typeface="Times New Roman" panose="02020603050405020304" pitchFamily="18" charset="0"/>
                <a:cs typeface="Times New Roman" panose="02020603050405020304" pitchFamily="18" charset="0"/>
              </a:rPr>
              <a:t>900,0 тыс. руб. </a:t>
            </a:r>
            <a:r>
              <a:rPr lang="ru-RU" sz="1400" dirty="0">
                <a:latin typeface="Times New Roman" panose="02020603050405020304" pitchFamily="18" charset="0"/>
                <a:cs typeface="Times New Roman" panose="02020603050405020304" pitchFamily="18" charset="0"/>
              </a:rPr>
              <a:t>на субсидирование заявок по реализации проектов СО НКО. На конкурс были представлены 2 заявки:   </a:t>
            </a:r>
          </a:p>
          <a:p>
            <a:pPr algn="just"/>
            <a:r>
              <a:rPr lang="ru-RU" sz="1400" dirty="0">
                <a:latin typeface="Times New Roman" panose="02020603050405020304" pitchFamily="18" charset="0"/>
                <a:cs typeface="Times New Roman" panose="02020603050405020304" pitchFamily="18" charset="0"/>
              </a:rPr>
              <a:t>- о</a:t>
            </a:r>
            <a:r>
              <a:rPr lang="ru-RU" sz="1400" dirty="0" smtClean="0">
                <a:latin typeface="Times New Roman" panose="02020603050405020304" pitchFamily="18" charset="0"/>
                <a:cs typeface="Times New Roman" panose="02020603050405020304" pitchFamily="18" charset="0"/>
              </a:rPr>
              <a:t>т Общественной организации </a:t>
            </a:r>
            <a:r>
              <a:rPr lang="ru-RU" sz="1400" dirty="0">
                <a:latin typeface="Times New Roman" panose="02020603050405020304" pitchFamily="18" charset="0"/>
                <a:cs typeface="Times New Roman" panose="02020603050405020304" pitchFamily="18" charset="0"/>
              </a:rPr>
              <a:t>«Приют для бездомных животных «Верный друг»», заявка на реализацию проекта «Айхальские Хатико». В рамках данного проекта </a:t>
            </a:r>
            <a:r>
              <a:rPr lang="ru-RU" sz="1400" dirty="0" smtClean="0">
                <a:latin typeface="Times New Roman" panose="02020603050405020304" pitchFamily="18" charset="0"/>
                <a:cs typeface="Times New Roman" panose="02020603050405020304" pitchFamily="18" charset="0"/>
              </a:rPr>
              <a:t>проведены мероприятия по оплате </a:t>
            </a:r>
            <a:r>
              <a:rPr lang="ru-RU" sz="1400" dirty="0">
                <a:latin typeface="Times New Roman" panose="02020603050405020304" pitchFamily="18" charset="0"/>
                <a:cs typeface="Times New Roman" panose="02020603050405020304" pitchFamily="18" charset="0"/>
              </a:rPr>
              <a:t>услуг сторожа, рабочего по уборке территории, рабочих по уходу за животными, </a:t>
            </a:r>
            <a:r>
              <a:rPr lang="ru-RU" sz="1400" dirty="0" smtClean="0">
                <a:latin typeface="Times New Roman" panose="02020603050405020304" pitchFamily="18" charset="0"/>
                <a:cs typeface="Times New Roman" panose="02020603050405020304" pitchFamily="18" charset="0"/>
              </a:rPr>
              <a:t>изготовлени</a:t>
            </a:r>
            <a:r>
              <a:rPr lang="ru-RU" sz="1400" dirty="0">
                <a:latin typeface="Times New Roman" panose="02020603050405020304" pitchFamily="18" charset="0"/>
                <a:cs typeface="Times New Roman" panose="02020603050405020304" pitchFamily="18" charset="0"/>
              </a:rPr>
              <a:t>ю</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утепленных будок, </a:t>
            </a:r>
            <a:r>
              <a:rPr lang="ru-RU" sz="1400" dirty="0" smtClean="0">
                <a:latin typeface="Times New Roman" panose="02020603050405020304" pitchFamily="18" charset="0"/>
                <a:cs typeface="Times New Roman" panose="02020603050405020304" pitchFamily="18" charset="0"/>
              </a:rPr>
              <a:t>закупке </a:t>
            </a:r>
            <a:r>
              <a:rPr lang="ru-RU" sz="1400" dirty="0">
                <a:latin typeface="Times New Roman" panose="02020603050405020304" pitchFamily="18" charset="0"/>
                <a:cs typeface="Times New Roman" panose="02020603050405020304" pitchFamily="18" charset="0"/>
              </a:rPr>
              <a:t>корма для животных, </a:t>
            </a:r>
            <a:r>
              <a:rPr lang="ru-RU" sz="1400" dirty="0" smtClean="0">
                <a:latin typeface="Times New Roman" panose="02020603050405020304" pitchFamily="18" charset="0"/>
                <a:cs typeface="Times New Roman" panose="02020603050405020304" pitchFamily="18" charset="0"/>
              </a:rPr>
              <a:t>закупке </a:t>
            </a:r>
            <a:r>
              <a:rPr lang="ru-RU" sz="1400" dirty="0">
                <a:latin typeface="Times New Roman" panose="02020603050405020304" pitchFamily="18" charset="0"/>
                <a:cs typeface="Times New Roman" panose="02020603050405020304" pitchFamily="18" charset="0"/>
              </a:rPr>
              <a:t>лекарственных препаратов для профилактики инфекционных заболеваний.  Предоставлена субсидия в размере 2 </a:t>
            </a:r>
            <a:r>
              <a:rPr lang="ru-RU" sz="1400" dirty="0" smtClean="0">
                <a:latin typeface="Times New Roman" panose="02020603050405020304" pitchFamily="18" charset="0"/>
                <a:cs typeface="Times New Roman" panose="02020603050405020304" pitchFamily="18" charset="0"/>
              </a:rPr>
              <a:t>700,0 тыс. руб.  </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о</a:t>
            </a:r>
            <a:r>
              <a:rPr lang="ru-RU" sz="1400" dirty="0" smtClean="0">
                <a:latin typeface="Times New Roman" panose="02020603050405020304" pitchFamily="18" charset="0"/>
                <a:cs typeface="Times New Roman" panose="02020603050405020304" pitchFamily="18" charset="0"/>
              </a:rPr>
              <a:t>т Местной Религиозной организации </a:t>
            </a:r>
            <a:r>
              <a:rPr lang="ru-RU" sz="1400" dirty="0">
                <a:latin typeface="Times New Roman" panose="02020603050405020304" pitchFamily="18" charset="0"/>
                <a:cs typeface="Times New Roman" panose="02020603050405020304" pitchFamily="18" charset="0"/>
              </a:rPr>
              <a:t>Православный Приход храма в честь Рождества Христова п. Айхал, заявка на реализацию проекта «Безбарьерная среда для инвалидов и других маломобильных групп населения». В рамках данного проекта </a:t>
            </a:r>
            <a:r>
              <a:rPr lang="ru-RU" sz="1400" dirty="0" smtClean="0">
                <a:latin typeface="Times New Roman" panose="02020603050405020304" pitchFamily="18" charset="0"/>
                <a:cs typeface="Times New Roman" panose="02020603050405020304" pitchFamily="18" charset="0"/>
              </a:rPr>
              <a:t>проведены мероприятия по приобретению </a:t>
            </a:r>
            <a:r>
              <a:rPr lang="ru-RU" sz="1400" dirty="0">
                <a:latin typeface="Times New Roman" panose="02020603050405020304" pitchFamily="18" charset="0"/>
                <a:cs typeface="Times New Roman" panose="02020603050405020304" pitchFamily="18" charset="0"/>
              </a:rPr>
              <a:t>и </a:t>
            </a:r>
            <a:r>
              <a:rPr lang="ru-RU" sz="1400" dirty="0" smtClean="0">
                <a:latin typeface="Times New Roman" panose="02020603050405020304" pitchFamily="18" charset="0"/>
                <a:cs typeface="Times New Roman" panose="02020603050405020304" pitchFamily="18" charset="0"/>
              </a:rPr>
              <a:t>установке </a:t>
            </a:r>
            <a:r>
              <a:rPr lang="ru-RU" sz="1400" dirty="0">
                <a:latin typeface="Times New Roman" panose="02020603050405020304" pitchFamily="18" charset="0"/>
                <a:cs typeface="Times New Roman" panose="02020603050405020304" pitchFamily="18" charset="0"/>
              </a:rPr>
              <a:t>пандусов в храме. Предоставлена субсидия в размере </a:t>
            </a:r>
            <a:r>
              <a:rPr lang="ru-RU" sz="1400" dirty="0" smtClean="0">
                <a:latin typeface="Times New Roman" panose="02020603050405020304" pitchFamily="18" charset="0"/>
                <a:cs typeface="Times New Roman" panose="02020603050405020304" pitchFamily="18" charset="0"/>
              </a:rPr>
              <a:t>200,0 тыс. руб. </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034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4"/>
            <a:ext cx="9335589" cy="1128870"/>
          </a:xfrm>
        </p:spPr>
        <p:txBody>
          <a:bodyPr>
            <a:normAutofit fontScale="90000"/>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«Обеспечение общественного порядка и профилактики правонарушений на территории городского поселения «Поселок Айхал» муниципального района «Мирнинский район» Республики Саха (Якутия) на 2025-2030 годы»</a:t>
            </a:r>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44056172"/>
              </p:ext>
            </p:extLst>
          </p:nvPr>
        </p:nvGraphicFramePr>
        <p:xfrm>
          <a:off x="322218" y="2289468"/>
          <a:ext cx="3094750" cy="949960"/>
        </p:xfrm>
        <a:graphic>
          <a:graphicData uri="http://schemas.openxmlformats.org/drawingml/2006/table">
            <a:tbl>
              <a:tblPr firstRow="1" bandRow="1">
                <a:tableStyleId>{5C22544A-7EE6-4342-B048-85BDC9FD1C3A}</a:tableStyleId>
              </a:tblPr>
              <a:tblGrid>
                <a:gridCol w="1175657"/>
                <a:gridCol w="1193074"/>
                <a:gridCol w="726019"/>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1 250,7</a:t>
                      </a:r>
                      <a:endParaRPr lang="ru-RU" sz="1600" dirty="0"/>
                    </a:p>
                  </a:txBody>
                  <a:tcPr/>
                </a:tc>
                <a:tc>
                  <a:txBody>
                    <a:bodyPr/>
                    <a:lstStyle/>
                    <a:p>
                      <a:pPr algn="ctr"/>
                      <a:r>
                        <a:rPr lang="ru-RU" sz="1600" dirty="0" smtClean="0"/>
                        <a:t>1 250,7</a:t>
                      </a:r>
                      <a:endParaRPr lang="ru-RU" sz="1600" dirty="0"/>
                    </a:p>
                  </a:txBody>
                  <a:tcPr/>
                </a:tc>
                <a:tc>
                  <a:txBody>
                    <a:bodyPr/>
                    <a:lstStyle/>
                    <a:p>
                      <a:pPr algn="ctr"/>
                      <a:r>
                        <a:rPr lang="ru-RU" sz="1600" dirty="0" smtClean="0"/>
                        <a:t>100,0</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18</a:t>
            </a:fld>
            <a:endParaRPr lang="ru-RU"/>
          </a:p>
        </p:txBody>
      </p:sp>
      <p:sp>
        <p:nvSpPr>
          <p:cNvPr id="11" name="Прямоугольник 10"/>
          <p:cNvSpPr/>
          <p:nvPr/>
        </p:nvSpPr>
        <p:spPr>
          <a:xfrm>
            <a:off x="3474722" y="1981691"/>
            <a:ext cx="8429896"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474721" y="1845735"/>
            <a:ext cx="8316685" cy="4023360"/>
          </a:xfrm>
        </p:spPr>
        <p:txBody>
          <a:bodyPr>
            <a:noAutofit/>
          </a:bodyPr>
          <a:lstStyle/>
          <a:p>
            <a:pPr marL="72000" indent="0" algn="just">
              <a:lnSpc>
                <a:spcPct val="100000"/>
              </a:lnSpc>
              <a:spcAft>
                <a:spcPts val="0"/>
              </a:spcAft>
              <a:buNone/>
            </a:pPr>
            <a:endParaRPr lang="ru-RU" sz="1100" dirty="0">
              <a:latin typeface="Times New Roman" panose="02020603050405020304" pitchFamily="18" charset="0"/>
              <a:ea typeface="Times New Roman" panose="02020603050405020304" pitchFamily="18" charset="0"/>
            </a:endParaRPr>
          </a:p>
          <a:p>
            <a:pPr indent="0" algn="just">
              <a:lnSpc>
                <a:spcPct val="100000"/>
              </a:lnSpc>
              <a:spcBef>
                <a:spcPts val="0"/>
              </a:spcBef>
              <a:spcAft>
                <a:spcPts val="0"/>
              </a:spcAft>
              <a:buNone/>
            </a:pPr>
            <a:endParaRPr lang="ru-RU" sz="1000" dirty="0">
              <a:latin typeface="Times New Roman" panose="02020603050405020304" pitchFamily="18" charset="0"/>
              <a:ea typeface="Times New Roman" panose="02020603050405020304" pitchFamily="18" charset="0"/>
            </a:endParaRPr>
          </a:p>
        </p:txBody>
      </p:sp>
      <p:sp>
        <p:nvSpPr>
          <p:cNvPr id="8" name="Прямоугольник 7"/>
          <p:cNvSpPr/>
          <p:nvPr/>
        </p:nvSpPr>
        <p:spPr>
          <a:xfrm>
            <a:off x="4058195" y="2719729"/>
            <a:ext cx="7846422" cy="307777"/>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322218" y="3482946"/>
            <a:ext cx="3152503" cy="2386149"/>
          </a:xfrm>
          <a:prstGeom prst="rect">
            <a:avLst/>
          </a:prstGeom>
        </p:spPr>
      </p:pic>
      <p:sp>
        <p:nvSpPr>
          <p:cNvPr id="7" name="Прямоугольник 6"/>
          <p:cNvSpPr/>
          <p:nvPr/>
        </p:nvSpPr>
        <p:spPr>
          <a:xfrm>
            <a:off x="3631474" y="1981691"/>
            <a:ext cx="8159932" cy="4247317"/>
          </a:xfrm>
          <a:prstGeom prst="rect">
            <a:avLst/>
          </a:prstGeom>
        </p:spPr>
        <p:txBody>
          <a:bodyPr wrap="square">
            <a:spAutoFit/>
          </a:bodyPr>
          <a:lstStyle/>
          <a:p>
            <a:pPr algn="just"/>
            <a:r>
              <a:rPr lang="ru-RU" sz="1350" dirty="0">
                <a:latin typeface="Times New Roman" panose="02020603050405020304" pitchFamily="18" charset="0"/>
                <a:cs typeface="Times New Roman" panose="02020603050405020304" pitchFamily="18" charset="0"/>
              </a:rPr>
              <a:t>Организация отдыха, оздоровления, занятости детей и подростков в летний период является неотъемлемой частью социальной политики государства. Это «зона» особого внимания к ребенку, его социальная защита, время оздоровления.</a:t>
            </a:r>
          </a:p>
          <a:p>
            <a:pPr algn="just"/>
            <a:r>
              <a:rPr lang="ru-RU" sz="1350" dirty="0">
                <a:latin typeface="Times New Roman" panose="02020603050405020304" pitchFamily="18" charset="0"/>
                <a:cs typeface="Times New Roman" panose="02020603050405020304" pitchFamily="18" charset="0"/>
              </a:rPr>
              <a:t>С целью создания условий для организации отдыха, оздоровления, занятости детей и подростков, в том числе детей «группы социального </a:t>
            </a:r>
            <a:r>
              <a:rPr lang="ru-RU" sz="1350" dirty="0" smtClean="0">
                <a:latin typeface="Times New Roman" panose="02020603050405020304" pitchFamily="18" charset="0"/>
                <a:cs typeface="Times New Roman" panose="02020603050405020304" pitchFamily="18" charset="0"/>
              </a:rPr>
              <a:t>риска», </a:t>
            </a:r>
            <a:r>
              <a:rPr lang="ru-RU" sz="1350" dirty="0">
                <a:latin typeface="Times New Roman" panose="02020603050405020304" pitchFamily="18" charset="0"/>
                <a:cs typeface="Times New Roman" panose="02020603050405020304" pitchFamily="18" charset="0"/>
              </a:rPr>
              <a:t>в период летних каникул на базе МБОУ «СОШ № 5» функционировало два лагеря:</a:t>
            </a:r>
          </a:p>
          <a:p>
            <a:pPr algn="just"/>
            <a:r>
              <a:rPr lang="ru-RU" sz="1350" dirty="0">
                <a:latin typeface="Times New Roman" panose="02020603050405020304" pitchFamily="18" charset="0"/>
                <a:cs typeface="Times New Roman" panose="02020603050405020304" pitchFamily="18" charset="0"/>
              </a:rPr>
              <a:t>- лагерь дневного пребывания детей (шестидневный режим работы с 8.30 до 14.30 часов, с организацией 2-разового питания (завтрак и обед));</a:t>
            </a:r>
          </a:p>
          <a:p>
            <a:pPr algn="just"/>
            <a:r>
              <a:rPr lang="ru-RU" sz="1350" dirty="0">
                <a:latin typeface="Times New Roman" panose="02020603050405020304" pitchFamily="18" charset="0"/>
                <a:cs typeface="Times New Roman" panose="02020603050405020304" pitchFamily="18" charset="0"/>
              </a:rPr>
              <a:t>- лагерь дневного пребывания детей с продленным режимом работы (шестидневный режим работы с 8.30 до 18.00 часов с обязательной организацией дневного сна и 3-разовым питанием (завтрак, обед, полдник)).</a:t>
            </a:r>
          </a:p>
          <a:p>
            <a:pPr algn="just"/>
            <a:r>
              <a:rPr lang="ru-RU" sz="1350" dirty="0">
                <a:latin typeface="Times New Roman" panose="02020603050405020304" pitchFamily="18" charset="0"/>
                <a:cs typeface="Times New Roman" panose="02020603050405020304" pitchFamily="18" charset="0"/>
              </a:rPr>
              <a:t>Всего в летний период в лагерях отдохнуло 350 </a:t>
            </a:r>
            <a:r>
              <a:rPr lang="ru-RU" sz="1350" dirty="0" smtClean="0">
                <a:latin typeface="Times New Roman" panose="02020603050405020304" pitchFamily="18" charset="0"/>
                <a:cs typeface="Times New Roman" panose="02020603050405020304" pitchFamily="18" charset="0"/>
              </a:rPr>
              <a:t>детей.</a:t>
            </a:r>
          </a:p>
          <a:p>
            <a:pPr algn="just"/>
            <a:r>
              <a:rPr lang="ru-RU" sz="1350" dirty="0" smtClean="0">
                <a:latin typeface="Times New Roman" panose="02020603050405020304" pitchFamily="18" charset="0"/>
                <a:cs typeface="Times New Roman" panose="02020603050405020304" pitchFamily="18" charset="0"/>
              </a:rPr>
              <a:t>Также в бюджете ГП «Поселок Айхал» </a:t>
            </a:r>
            <a:r>
              <a:rPr lang="ru-RU" sz="1350" dirty="0">
                <a:latin typeface="Times New Roman" panose="02020603050405020304" pitchFamily="18" charset="0"/>
                <a:ea typeface="Times New Roman" panose="02020603050405020304" pitchFamily="18" charset="0"/>
              </a:rPr>
              <a:t>предусмотрены денежные средства на организацию летнего отдыха детей из малоимущих многодетных семей, семей, находящихся в социально опасном положении, семей, находящихся в трудной жизненной </a:t>
            </a:r>
            <a:r>
              <a:rPr lang="ru-RU" sz="1350" dirty="0" smtClean="0">
                <a:latin typeface="Times New Roman" panose="02020603050405020304" pitchFamily="18" charset="0"/>
                <a:ea typeface="Times New Roman" panose="02020603050405020304" pitchFamily="18" charset="0"/>
              </a:rPr>
              <a:t>ситуации.</a:t>
            </a:r>
          </a:p>
          <a:p>
            <a:pPr algn="just"/>
            <a:r>
              <a:rPr lang="ru-RU" sz="1350" dirty="0">
                <a:latin typeface="Times New Roman" panose="02020603050405020304" pitchFamily="18" charset="0"/>
                <a:ea typeface="Times New Roman" panose="02020603050405020304" pitchFamily="18" charset="0"/>
              </a:rPr>
              <a:t>В рамках реализации программы 70 детям из малоимущих многодетных семей, семей, </a:t>
            </a:r>
            <a:r>
              <a:rPr lang="ru-RU" sz="1350" dirty="0" smtClean="0">
                <a:latin typeface="Times New Roman" panose="02020603050405020304" pitchFamily="18" charset="0"/>
                <a:ea typeface="Times New Roman" panose="02020603050405020304" pitchFamily="18" charset="0"/>
              </a:rPr>
              <a:t>находящихся </a:t>
            </a:r>
            <a:r>
              <a:rPr lang="ru-RU" sz="1350" dirty="0">
                <a:latin typeface="Times New Roman" panose="02020603050405020304" pitchFamily="18" charset="0"/>
                <a:ea typeface="Times New Roman" panose="02020603050405020304" pitchFamily="18" charset="0"/>
              </a:rPr>
              <a:t>в социально опасном положении и семей, находящихся в трудной жизненной ситуации были предоставлены наборы канцелярских принадлежностей ко Дню знаний</a:t>
            </a:r>
            <a:r>
              <a:rPr lang="ru-RU" sz="1350" dirty="0" smtClean="0">
                <a:latin typeface="Times New Roman" panose="02020603050405020304" pitchFamily="18" charset="0"/>
                <a:ea typeface="Times New Roman" panose="02020603050405020304" pitchFamily="18" charset="0"/>
              </a:rPr>
              <a:t>.</a:t>
            </a:r>
          </a:p>
          <a:p>
            <a:pPr algn="just"/>
            <a:r>
              <a:rPr lang="ru-RU" sz="1350" dirty="0">
                <a:latin typeface="Times New Roman" panose="02020603050405020304" pitchFamily="18" charset="0"/>
                <a:ea typeface="Times New Roman" panose="02020603050405020304" pitchFamily="18" charset="0"/>
              </a:rPr>
              <a:t>На территории городского поселения «Поселок Айхал» муниципального района «Мирнинский район» Республики Саха (Якутия) осуществляет мероприятия по охране общественного порядка добровольная народная дружина «Айхальский дружинник</a:t>
            </a:r>
            <a:r>
              <a:rPr lang="ru-RU" sz="1350" dirty="0" smtClean="0">
                <a:latin typeface="Times New Roman" panose="02020603050405020304" pitchFamily="18" charset="0"/>
                <a:ea typeface="Times New Roman" panose="02020603050405020304" pitchFamily="18" charset="0"/>
              </a:rPr>
              <a:t>».</a:t>
            </a:r>
            <a:endParaRPr lang="ru-RU" sz="135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5449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4"/>
            <a:ext cx="9335589" cy="1128870"/>
          </a:xfrm>
        </p:spPr>
        <p:txBody>
          <a:bodyPr>
            <a:normAutofit/>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«Социальная поддержка населения городского поселения «Поселок Айхал» муниципального района «Мирнинский район» Республики Саха (Якутия) на 2025-2030 годы»</a:t>
            </a:r>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3353247449"/>
              </p:ext>
            </p:extLst>
          </p:nvPr>
        </p:nvGraphicFramePr>
        <p:xfrm>
          <a:off x="322218" y="2289468"/>
          <a:ext cx="2995748" cy="949960"/>
        </p:xfrm>
        <a:graphic>
          <a:graphicData uri="http://schemas.openxmlformats.org/drawingml/2006/table">
            <a:tbl>
              <a:tblPr firstRow="1" bandRow="1">
                <a:tableStyleId>{5C22544A-7EE6-4342-B048-85BDC9FD1C3A}</a:tableStyleId>
              </a:tblPr>
              <a:tblGrid>
                <a:gridCol w="1088571"/>
                <a:gridCol w="1184365"/>
                <a:gridCol w="722812"/>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5 700,0</a:t>
                      </a:r>
                      <a:endParaRPr lang="ru-RU" sz="1600" dirty="0"/>
                    </a:p>
                  </a:txBody>
                  <a:tcPr/>
                </a:tc>
                <a:tc>
                  <a:txBody>
                    <a:bodyPr/>
                    <a:lstStyle/>
                    <a:p>
                      <a:pPr algn="ctr"/>
                      <a:r>
                        <a:rPr lang="ru-RU" sz="1600" dirty="0" smtClean="0"/>
                        <a:t>5 700,0</a:t>
                      </a:r>
                      <a:endParaRPr lang="ru-RU" sz="1600" dirty="0"/>
                    </a:p>
                  </a:txBody>
                  <a:tcPr/>
                </a:tc>
                <a:tc>
                  <a:txBody>
                    <a:bodyPr/>
                    <a:lstStyle/>
                    <a:p>
                      <a:pPr algn="ctr"/>
                      <a:r>
                        <a:rPr lang="ru-RU" sz="1600" dirty="0" smtClean="0"/>
                        <a:t>100,0</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19</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3"/>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4058193" y="2179122"/>
            <a:ext cx="7733212" cy="4023360"/>
          </a:xfrm>
        </p:spPr>
        <p:txBody>
          <a:bodyPr>
            <a:normAutofit/>
          </a:bodyPr>
          <a:lstStyle/>
          <a:p>
            <a:pPr indent="0" algn="just">
              <a:spcBef>
                <a:spcPts val="0"/>
              </a:spcBef>
              <a:spcAft>
                <a:spcPts val="1000"/>
              </a:spcAft>
              <a:buNone/>
              <a:tabLst>
                <a:tab pos="2969895" algn="ctr"/>
              </a:tabLst>
            </a:pPr>
            <a:r>
              <a:rPr lang="ru-RU" sz="1200" dirty="0">
                <a:latin typeface="Times New Roman" panose="02020603050405020304" pitchFamily="18" charset="0"/>
                <a:ea typeface="Times New Roman" panose="02020603050405020304" pitchFamily="18" charset="0"/>
              </a:rPr>
              <a:t>При администрации поселка работает комиссия по оказанию адресной материальной помощи жителям поселка. В течении 2025 года проведено 17 заседаний комиссии. Всего в рамках реализации муниципальной программы «Социальная поддержка населения городского поселения «Поселок Айхал» муниципального района «Мирнинский район» Республики Саха (Якутия</a:t>
            </a:r>
            <a:r>
              <a:rPr lang="ru-RU" sz="1200" dirty="0" smtClean="0">
                <a:latin typeface="Times New Roman" panose="02020603050405020304" pitchFamily="18" charset="0"/>
                <a:ea typeface="Times New Roman" panose="02020603050405020304" pitchFamily="18" charset="0"/>
              </a:rPr>
              <a:t>) на </a:t>
            </a:r>
            <a:r>
              <a:rPr lang="ru-RU" sz="1200" dirty="0">
                <a:latin typeface="Times New Roman" panose="02020603050405020304" pitchFamily="18" charset="0"/>
                <a:ea typeface="Times New Roman" panose="02020603050405020304" pitchFamily="18" charset="0"/>
              </a:rPr>
              <a:t>2025-2030 годы» была оказана материальная помощь гражданам и организовано мероприятий на сумму 5 </a:t>
            </a:r>
            <a:r>
              <a:rPr lang="ru-RU" sz="1200" dirty="0" smtClean="0">
                <a:latin typeface="Times New Roman" panose="02020603050405020304" pitchFamily="18" charset="0"/>
                <a:ea typeface="Times New Roman" panose="02020603050405020304" pitchFamily="18" charset="0"/>
              </a:rPr>
              <a:t>700,0 тыс. </a:t>
            </a:r>
            <a:r>
              <a:rPr lang="ru-RU" sz="1200" dirty="0">
                <a:latin typeface="Times New Roman" panose="02020603050405020304" pitchFamily="18" charset="0"/>
                <a:ea typeface="Times New Roman" panose="02020603050405020304" pitchFamily="18" charset="0"/>
              </a:rPr>
              <a:t>руб., в том числе</a:t>
            </a:r>
            <a:r>
              <a:rPr lang="ru-RU" sz="1200" dirty="0" smtClean="0">
                <a:latin typeface="Times New Roman" panose="02020603050405020304" pitchFamily="18" charset="0"/>
                <a:ea typeface="Times New Roman" panose="02020603050405020304" pitchFamily="18" charset="0"/>
              </a:rPr>
              <a:t>:</a:t>
            </a:r>
          </a:p>
          <a:p>
            <a:pPr indent="0" algn="just">
              <a:spcBef>
                <a:spcPts val="0"/>
              </a:spcBef>
              <a:spcAft>
                <a:spcPts val="1000"/>
              </a:spcAft>
              <a:buNone/>
              <a:tabLst>
                <a:tab pos="2969895" algn="ctr"/>
              </a:tabLst>
            </a:pPr>
            <a:endParaRPr lang="ru-RU" sz="1200" dirty="0">
              <a:effectLst/>
              <a:latin typeface="Times New Roman" panose="02020603050405020304" pitchFamily="18" charset="0"/>
              <a:ea typeface="Times New Roman" panose="02020603050405020304" pitchFamily="18" charset="0"/>
            </a:endParaRPr>
          </a:p>
        </p:txBody>
      </p:sp>
      <p:sp>
        <p:nvSpPr>
          <p:cNvPr id="8" name="Прямоугольник 7"/>
          <p:cNvSpPr/>
          <p:nvPr/>
        </p:nvSpPr>
        <p:spPr>
          <a:xfrm>
            <a:off x="4058195" y="2719729"/>
            <a:ext cx="7846422" cy="307777"/>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4"/>
          <a:stretch>
            <a:fillRect/>
          </a:stretch>
        </p:blipFill>
        <p:spPr>
          <a:xfrm>
            <a:off x="322219" y="3518263"/>
            <a:ext cx="2995748" cy="2595154"/>
          </a:xfrm>
          <a:prstGeom prst="rect">
            <a:avLst/>
          </a:prstGeom>
        </p:spPr>
      </p:pic>
      <p:sp>
        <p:nvSpPr>
          <p:cNvPr id="15" name="Прямоугольник 14"/>
          <p:cNvSpPr/>
          <p:nvPr/>
        </p:nvSpPr>
        <p:spPr>
          <a:xfrm>
            <a:off x="4058192" y="4924385"/>
            <a:ext cx="7733213" cy="307777"/>
          </a:xfrm>
          <a:prstGeom prst="rect">
            <a:avLst/>
          </a:prstGeom>
        </p:spPr>
        <p:txBody>
          <a:bodyPr wrap="square">
            <a:spAutoFit/>
          </a:bodyPr>
          <a:lstStyle/>
          <a:p>
            <a:pPr algn="just"/>
            <a:endParaRPr lang="ru-RU" sz="1400" dirty="0">
              <a:latin typeface="Times New Roman" panose="02020603050405020304" pitchFamily="18" charset="0"/>
              <a:cs typeface="Times New Roman" panose="02020603050405020304" pitchFamily="18" charset="0"/>
            </a:endParaRPr>
          </a:p>
        </p:txBody>
      </p:sp>
      <p:graphicFrame>
        <p:nvGraphicFramePr>
          <p:cNvPr id="7" name="Объект 6"/>
          <p:cNvGraphicFramePr>
            <a:graphicFrameLocks noChangeAspect="1"/>
          </p:cNvGraphicFramePr>
          <p:nvPr>
            <p:extLst>
              <p:ext uri="{D42A27DB-BD31-4B8C-83A1-F6EECF244321}">
                <p14:modId xmlns:p14="http://schemas.microsoft.com/office/powerpoint/2010/main" val="1632663156"/>
              </p:ext>
            </p:extLst>
          </p:nvPr>
        </p:nvGraphicFramePr>
        <p:xfrm>
          <a:off x="4628742" y="3224936"/>
          <a:ext cx="6296025" cy="2977545"/>
        </p:xfrm>
        <a:graphic>
          <a:graphicData uri="http://schemas.openxmlformats.org/presentationml/2006/ole">
            <mc:AlternateContent xmlns:mc="http://schemas.openxmlformats.org/markup-compatibility/2006">
              <mc:Choice xmlns:v="urn:schemas-microsoft-com:vml" Requires="v">
                <p:oleObj spid="_x0000_s1049" name="Документ" r:id="rId6" imgW="6296255" imgH="3741572" progId="Word.Document.12">
                  <p:embed/>
                </p:oleObj>
              </mc:Choice>
              <mc:Fallback>
                <p:oleObj name="Документ" r:id="rId6" imgW="6296255" imgH="3741572" progId="Word.Document.12">
                  <p:embed/>
                  <p:pic>
                    <p:nvPicPr>
                      <p:cNvPr id="0" name=""/>
                      <p:cNvPicPr/>
                      <p:nvPr/>
                    </p:nvPicPr>
                    <p:blipFill>
                      <a:blip r:embed="rId7"/>
                      <a:stretch>
                        <a:fillRect/>
                      </a:stretch>
                    </p:blipFill>
                    <p:spPr>
                      <a:xfrm>
                        <a:off x="4628742" y="3224936"/>
                        <a:ext cx="6296025" cy="2977545"/>
                      </a:xfrm>
                      <a:prstGeom prst="rect">
                        <a:avLst/>
                      </a:prstGeom>
                    </p:spPr>
                  </p:pic>
                </p:oleObj>
              </mc:Fallback>
            </mc:AlternateContent>
          </a:graphicData>
        </a:graphic>
      </p:graphicFrame>
    </p:spTree>
    <p:extLst>
      <p:ext uri="{BB962C8B-B14F-4D97-AF65-F5344CB8AC3E}">
        <p14:creationId xmlns:p14="http://schemas.microsoft.com/office/powerpoint/2010/main" val="368836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E20AF7F-1FD7-0E9D-16FE-280F4F2CE5C2}"/>
              </a:ext>
            </a:extLst>
          </p:cNvPr>
          <p:cNvSpPr>
            <a:spLocks noGrp="1"/>
          </p:cNvSpPr>
          <p:nvPr>
            <p:ph type="title"/>
          </p:nvPr>
        </p:nvSpPr>
        <p:spPr>
          <a:xfrm>
            <a:off x="1638299" y="162933"/>
            <a:ext cx="9071741" cy="1064976"/>
          </a:xfrm>
        </p:spPr>
        <p:txBody>
          <a:bodyPr>
            <a:normAutofit/>
          </a:bodyPr>
          <a:lstStyle/>
          <a:p>
            <a:pPr algn="ctr"/>
            <a:r>
              <a:rPr lang="ru-RU" sz="3600" dirty="0" smtClean="0">
                <a:solidFill>
                  <a:schemeClr val="accent3">
                    <a:lumMod val="50000"/>
                  </a:schemeClr>
                </a:solidFill>
                <a:latin typeface="Times New Roman" panose="02020603050405020304" pitchFamily="18" charset="0"/>
                <a:cs typeface="Times New Roman" panose="02020603050405020304" pitchFamily="18" charset="0"/>
              </a:rPr>
              <a:t>Уважаемые жители поселка Айхал!</a:t>
            </a:r>
            <a:endParaRPr lang="ru-RU" dirty="0"/>
          </a:p>
        </p:txBody>
      </p:sp>
      <p:sp>
        <p:nvSpPr>
          <p:cNvPr id="3" name="Номер слайда 2"/>
          <p:cNvSpPr>
            <a:spLocks noGrp="1"/>
          </p:cNvSpPr>
          <p:nvPr>
            <p:ph type="sldNum" sz="quarter" idx="12"/>
          </p:nvPr>
        </p:nvSpPr>
        <p:spPr/>
        <p:txBody>
          <a:bodyPr/>
          <a:lstStyle/>
          <a:p>
            <a:fld id="{9C7C6B0D-085F-4A60-BA53-AC596861E901}" type="slidenum">
              <a:rPr lang="ru-RU" smtClean="0"/>
              <a:t>2</a:t>
            </a:fld>
            <a:endParaRPr lang="ru-RU"/>
          </a:p>
        </p:txBody>
      </p:sp>
      <p:pic>
        <p:nvPicPr>
          <p:cNvPr id="5" name="Рисунок 4">
            <a:extLst>
              <a:ext uri="{FF2B5EF4-FFF2-40B4-BE49-F238E27FC236}">
                <a16:creationId xmlns="" xmlns:a16="http://schemas.microsoft.com/office/drawing/2014/main" id="{CFDF5D02-E458-B8B1-479D-13A0D3FA8E8C}"/>
              </a:ext>
            </a:extLst>
          </p:cNvPr>
          <p:cNvPicPr>
            <a:picLocks noChangeAspect="1"/>
          </p:cNvPicPr>
          <p:nvPr/>
        </p:nvPicPr>
        <p:blipFill>
          <a:blip r:embed="rId3"/>
          <a:stretch>
            <a:fillRect/>
          </a:stretch>
        </p:blipFill>
        <p:spPr>
          <a:xfrm>
            <a:off x="10988002" y="146304"/>
            <a:ext cx="936000" cy="910000"/>
          </a:xfrm>
          <a:prstGeom prst="rect">
            <a:avLst/>
          </a:prstGeom>
        </p:spPr>
      </p:pic>
      <p:sp>
        <p:nvSpPr>
          <p:cNvPr id="4" name="Заголовок 1">
            <a:extLst>
              <a:ext uri="{FF2B5EF4-FFF2-40B4-BE49-F238E27FC236}">
                <a16:creationId xmlns="" xmlns:a16="http://schemas.microsoft.com/office/drawing/2014/main" id="{46C2E299-11E4-B136-E07C-BE26FD48358C}"/>
              </a:ext>
            </a:extLst>
          </p:cNvPr>
          <p:cNvSpPr txBox="1">
            <a:spLocks/>
          </p:cNvSpPr>
          <p:nvPr/>
        </p:nvSpPr>
        <p:spPr>
          <a:xfrm>
            <a:off x="10605230" y="1782737"/>
            <a:ext cx="1318772" cy="2956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ru-RU" sz="1800" dirty="0">
              <a:latin typeface="Times New Roman" panose="02020603050405020304" pitchFamily="18" charset="0"/>
              <a:cs typeface="Times New Roman" panose="02020603050405020304" pitchFamily="18" charset="0"/>
            </a:endParaRPr>
          </a:p>
          <a:p>
            <a:pPr algn="ctr"/>
            <a:endParaRPr lang="ru-RU" sz="1800" dirty="0">
              <a:latin typeface="Times New Roman" panose="02020603050405020304" pitchFamily="18" charset="0"/>
              <a:cs typeface="Times New Roman" panose="02020603050405020304" pitchFamily="18" charset="0"/>
            </a:endParaRPr>
          </a:p>
        </p:txBody>
      </p:sp>
      <p:sp>
        <p:nvSpPr>
          <p:cNvPr id="7" name="Объект 6"/>
          <p:cNvSpPr>
            <a:spLocks noGrp="1"/>
          </p:cNvSpPr>
          <p:nvPr>
            <p:ph idx="1"/>
          </p:nvPr>
        </p:nvSpPr>
        <p:spPr>
          <a:xfrm>
            <a:off x="1097280" y="1384663"/>
            <a:ext cx="10058400" cy="4484431"/>
          </a:xfrm>
        </p:spPr>
        <p:txBody>
          <a:bodyPr>
            <a:normAutofit/>
          </a:bodyPr>
          <a:lstStyle/>
          <a:p>
            <a:endParaRPr lang="ru-RU" sz="1600" dirty="0">
              <a:latin typeface="Times New Roman" panose="02020603050405020304" pitchFamily="18" charset="0"/>
              <a:cs typeface="Times New Roman" panose="02020603050405020304" pitchFamily="18" charset="0"/>
            </a:endParaRPr>
          </a:p>
          <a:p>
            <a:pPr algn="just">
              <a:lnSpc>
                <a:spcPct val="100000"/>
              </a:lnSpc>
            </a:pPr>
            <a:r>
              <a:rPr lang="ru-RU" sz="1600" dirty="0">
                <a:latin typeface="Times New Roman" panose="02020603050405020304" pitchFamily="18" charset="0"/>
                <a:cs typeface="Times New Roman" panose="02020603050405020304" pitchFamily="18" charset="0"/>
              </a:rPr>
              <a:t>     Представляем вашему вниманию </a:t>
            </a:r>
            <a:r>
              <a:rPr lang="ru-RU" sz="1600" dirty="0" smtClean="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Бюджет для граждан» — упрощённую версию главного финансового документа городского поселения «</a:t>
            </a:r>
            <a:r>
              <a:rPr lang="ru-RU" sz="1600" dirty="0" smtClean="0">
                <a:latin typeface="Times New Roman" panose="02020603050405020304" pitchFamily="18" charset="0"/>
                <a:cs typeface="Times New Roman" panose="02020603050405020304" pitchFamily="18" charset="0"/>
              </a:rPr>
              <a:t>Поселок </a:t>
            </a:r>
            <a:r>
              <a:rPr lang="ru-RU" sz="1600" dirty="0">
                <a:latin typeface="Times New Roman" panose="02020603050405020304" pitchFamily="18" charset="0"/>
                <a:cs typeface="Times New Roman" panose="02020603050405020304" pitchFamily="18" charset="0"/>
              </a:rPr>
              <a:t>Айхал» муниципального района «Мирнинский район» Республики Саха (Якутия) за 2025 год.</a:t>
            </a:r>
          </a:p>
          <a:p>
            <a:pPr algn="just">
              <a:lnSpc>
                <a:spcPct val="100000"/>
              </a:lnSpc>
            </a:pPr>
            <a:r>
              <a:rPr lang="ru-RU" sz="1600" dirty="0" smtClean="0">
                <a:latin typeface="Times New Roman" panose="02020603050405020304" pitchFamily="18" charset="0"/>
                <a:cs typeface="Times New Roman" panose="02020603050405020304" pitchFamily="18" charset="0"/>
              </a:rPr>
              <a:t>     Цель </a:t>
            </a:r>
            <a:r>
              <a:rPr lang="ru-RU" sz="1600" dirty="0">
                <a:latin typeface="Times New Roman" panose="02020603050405020304" pitchFamily="18" charset="0"/>
                <a:cs typeface="Times New Roman" panose="02020603050405020304" pitchFamily="18" charset="0"/>
              </a:rPr>
              <a:t>этого документа — в понятной форме познакомить жителей с основными итогами исполнения бюджета, объяснить планы и действия администрации в течение бюджетного года, а также показать, как каждый гражданин может участвовать в обсуждении расходования общественных средств.</a:t>
            </a:r>
          </a:p>
          <a:p>
            <a:pPr algn="just">
              <a:lnSpc>
                <a:spcPct val="100000"/>
              </a:lnSpc>
            </a:pPr>
            <a:r>
              <a:rPr lang="ru-RU" sz="1600" dirty="0" smtClean="0">
                <a:latin typeface="Times New Roman" panose="02020603050405020304" pitchFamily="18" charset="0"/>
                <a:cs typeface="Times New Roman" panose="02020603050405020304" pitchFamily="18" charset="0"/>
              </a:rPr>
              <a:t>     Мы </a:t>
            </a:r>
            <a:r>
              <a:rPr lang="ru-RU" sz="1600" dirty="0">
                <a:latin typeface="Times New Roman" panose="02020603050405020304" pitchFamily="18" charset="0"/>
                <a:cs typeface="Times New Roman" panose="02020603050405020304" pitchFamily="18" charset="0"/>
              </a:rPr>
              <a:t>стремимся к максимальной открытости бюджетного процесса и считаем, что «Бюджет для граждан» станет важным инструментом повышения финансовой грамотности наших жителей.</a:t>
            </a:r>
            <a:endParaRPr lang="ru-RU" sz="1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7255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6149" y="286604"/>
            <a:ext cx="8046720" cy="1128870"/>
          </a:xfrm>
        </p:spPr>
        <p:txBody>
          <a:bodyPr>
            <a:normAutofit fontScale="90000"/>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«Профилактика терроризма и экстремизма на территории ГП «Поселок Айхал» муниципального района «Мирнинский район» Республики Саха (Якутия) на 2025-2030 годы»</a:t>
            </a:r>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2583555859"/>
              </p:ext>
            </p:extLst>
          </p:nvPr>
        </p:nvGraphicFramePr>
        <p:xfrm>
          <a:off x="322218" y="2289468"/>
          <a:ext cx="3135085" cy="949960"/>
        </p:xfrm>
        <a:graphic>
          <a:graphicData uri="http://schemas.openxmlformats.org/drawingml/2006/table">
            <a:tbl>
              <a:tblPr firstRow="1" bandRow="1">
                <a:tableStyleId>{5C22544A-7EE6-4342-B048-85BDC9FD1C3A}</a:tableStyleId>
              </a:tblPr>
              <a:tblGrid>
                <a:gridCol w="1206415"/>
                <a:gridCol w="1188441"/>
                <a:gridCol w="740229"/>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268,9</a:t>
                      </a:r>
                      <a:endParaRPr lang="ru-RU" sz="1600" dirty="0"/>
                    </a:p>
                  </a:txBody>
                  <a:tcPr/>
                </a:tc>
                <a:tc>
                  <a:txBody>
                    <a:bodyPr/>
                    <a:lstStyle/>
                    <a:p>
                      <a:pPr algn="ctr"/>
                      <a:r>
                        <a:rPr lang="ru-RU" sz="1600" dirty="0" smtClean="0"/>
                        <a:t>241,4</a:t>
                      </a:r>
                      <a:endParaRPr lang="ru-RU" sz="1600" dirty="0"/>
                    </a:p>
                  </a:txBody>
                  <a:tcPr/>
                </a:tc>
                <a:tc>
                  <a:txBody>
                    <a:bodyPr/>
                    <a:lstStyle/>
                    <a:p>
                      <a:pPr algn="ctr"/>
                      <a:r>
                        <a:rPr lang="ru-RU" sz="1600" dirty="0" smtClean="0"/>
                        <a:t>89,8</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20</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979816" y="2764448"/>
            <a:ext cx="7733212" cy="1774569"/>
          </a:xfrm>
        </p:spPr>
        <p:txBody>
          <a:bodyPr>
            <a:normAutofit/>
          </a:bodyPr>
          <a:lstStyle/>
          <a:p>
            <a:pPr indent="0" algn="just">
              <a:spcAft>
                <a:spcPts val="1000"/>
              </a:spcAft>
              <a:buNone/>
            </a:pPr>
            <a:r>
              <a:rPr lang="ru-RU" sz="1200" dirty="0">
                <a:latin typeface="Times New Roman" panose="02020603050405020304" pitchFamily="18" charset="0"/>
                <a:ea typeface="Calibri" panose="020F0502020204030204" pitchFamily="34" charset="0"/>
              </a:rPr>
              <a:t>В рамках реализации мероприятий </a:t>
            </a:r>
            <a:r>
              <a:rPr lang="ru-RU" sz="1200" dirty="0" smtClean="0">
                <a:latin typeface="Times New Roman" panose="02020603050405020304" pitchFamily="18" charset="0"/>
                <a:ea typeface="Calibri" panose="020F0502020204030204" pitchFamily="34" charset="0"/>
              </a:rPr>
              <a:t>программы </a:t>
            </a:r>
            <a:r>
              <a:rPr lang="ru-RU" sz="1200" dirty="0">
                <a:latin typeface="Times New Roman" panose="02020603050405020304" pitchFamily="18" charset="0"/>
                <a:ea typeface="Calibri" panose="020F0502020204030204" pitchFamily="34" charset="0"/>
              </a:rPr>
              <a:t>с целью воспитательной, пропагандистской работы с населением ГП «Поселок Айхал», среди детей, направленной на предупреждение террористической и </a:t>
            </a:r>
            <a:r>
              <a:rPr lang="ru-RU" sz="1200" dirty="0" smtClean="0">
                <a:latin typeface="Times New Roman" panose="02020603050405020304" pitchFamily="18" charset="0"/>
                <a:ea typeface="Calibri" panose="020F0502020204030204" pitchFamily="34" charset="0"/>
              </a:rPr>
              <a:t>экстремистской </a:t>
            </a:r>
            <a:r>
              <a:rPr lang="ru-RU" sz="1200" dirty="0">
                <a:latin typeface="Times New Roman" panose="02020603050405020304" pitchFamily="18" charset="0"/>
                <a:ea typeface="Calibri" panose="020F0502020204030204" pitchFamily="34" charset="0"/>
              </a:rPr>
              <a:t>деятельности, повышение бдительности приобретены и распространены буклеты «Памятка по противодействию терроризма и экстремизма», «Памятка для иностранного гражданина». Также проводились тематические беседы в образовательных учреждениях. Организована система видеонаблюдения в общественных местах.  Проведен круглый стол «Айхал - территория межнационального и межконфессионального согласия». </a:t>
            </a:r>
            <a:endParaRPr lang="ru-RU" sz="1400" dirty="0">
              <a:effectLst/>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058195" y="2719729"/>
            <a:ext cx="7846422" cy="307777"/>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335383" y="1981691"/>
            <a:ext cx="8569234" cy="261610"/>
          </a:xfrm>
          <a:prstGeom prst="rect">
            <a:avLst/>
          </a:prstGeom>
        </p:spPr>
        <p:txBody>
          <a:bodyPr wrap="square">
            <a:spAutoFit/>
          </a:bodyPr>
          <a:lstStyle/>
          <a:p>
            <a:pPr algn="just"/>
            <a:r>
              <a:rPr lang="ru-RU" sz="1100" dirty="0" smtClean="0">
                <a:latin typeface="Times New Roman" panose="02020603050405020304" pitchFamily="18" charset="0"/>
                <a:cs typeface="Times New Roman" panose="02020603050405020304" pitchFamily="18" charset="0"/>
              </a:rPr>
              <a:t>     </a:t>
            </a:r>
            <a:endParaRPr lang="ru-RU" sz="11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531223" y="3849189"/>
            <a:ext cx="2717074" cy="1761874"/>
          </a:xfrm>
          <a:prstGeom prst="rect">
            <a:avLst/>
          </a:prstGeom>
        </p:spPr>
      </p:pic>
    </p:spTree>
    <p:extLst>
      <p:ext uri="{BB962C8B-B14F-4D97-AF65-F5344CB8AC3E}">
        <p14:creationId xmlns:p14="http://schemas.microsoft.com/office/powerpoint/2010/main" val="1857966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6149" y="286604"/>
            <a:ext cx="8046720" cy="1128870"/>
          </a:xfrm>
        </p:spPr>
        <p:txBody>
          <a:bodyPr>
            <a:normAutofit/>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«Комплексное развитие транспортной инфраструктуры городского поселения «Поселок Айхал» на 2022-2027 годы»</a:t>
            </a:r>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3093366084"/>
              </p:ext>
            </p:extLst>
          </p:nvPr>
        </p:nvGraphicFramePr>
        <p:xfrm>
          <a:off x="322218" y="2289468"/>
          <a:ext cx="2995748" cy="949960"/>
        </p:xfrm>
        <a:graphic>
          <a:graphicData uri="http://schemas.openxmlformats.org/drawingml/2006/table">
            <a:tbl>
              <a:tblPr firstRow="1" bandRow="1">
                <a:tableStyleId>{5C22544A-7EE6-4342-B048-85BDC9FD1C3A}</a:tableStyleId>
              </a:tblPr>
              <a:tblGrid>
                <a:gridCol w="1175657"/>
                <a:gridCol w="1193074"/>
                <a:gridCol w="627017"/>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73 218,4</a:t>
                      </a:r>
                      <a:endParaRPr lang="ru-RU" sz="1600" dirty="0"/>
                    </a:p>
                  </a:txBody>
                  <a:tcPr/>
                </a:tc>
                <a:tc>
                  <a:txBody>
                    <a:bodyPr/>
                    <a:lstStyle/>
                    <a:p>
                      <a:pPr algn="ctr"/>
                      <a:r>
                        <a:rPr lang="ru-RU" sz="1600" dirty="0" smtClean="0"/>
                        <a:t>68 246,4</a:t>
                      </a:r>
                      <a:endParaRPr lang="ru-RU" sz="1600" dirty="0"/>
                    </a:p>
                  </a:txBody>
                  <a:tcPr/>
                </a:tc>
                <a:tc>
                  <a:txBody>
                    <a:bodyPr/>
                    <a:lstStyle/>
                    <a:p>
                      <a:pPr algn="ctr"/>
                      <a:r>
                        <a:rPr lang="ru-RU" sz="1600" dirty="0" smtClean="0"/>
                        <a:t>93,2</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21</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4058193" y="2179122"/>
            <a:ext cx="7733212" cy="4023360"/>
          </a:xfrm>
        </p:spPr>
        <p:txBody>
          <a:bodyPr>
            <a:normAutofit/>
          </a:bodyPr>
          <a:lstStyle/>
          <a:p>
            <a:pPr indent="0" algn="just">
              <a:spcBef>
                <a:spcPts val="0"/>
              </a:spcBef>
              <a:spcAft>
                <a:spcPts val="1000"/>
              </a:spcAft>
              <a:buNone/>
              <a:tabLst>
                <a:tab pos="630555" algn="l"/>
              </a:tabLst>
            </a:pPr>
            <a:r>
              <a:rPr lang="ru-RU" sz="1400" dirty="0">
                <a:solidFill>
                  <a:srgbClr val="000000"/>
                </a:solidFill>
                <a:latin typeface="Times New Roman" panose="02020603050405020304" pitchFamily="18" charset="0"/>
                <a:cs typeface="Times New Roman" panose="02020603050405020304" pitchFamily="18" charset="0"/>
              </a:rPr>
              <a:t>В отчетный период 2025 года на территории ГП «Поселок Айхал» в рамках реализации муниципальной программы «Комплексное развитие транспортной инфраструктуры ГП «Поселок Айхал» на 2022-2027 годы» выполнены следующие мероприятия:</a:t>
            </a:r>
          </a:p>
          <a:p>
            <a:pPr indent="0" algn="just">
              <a:spcBef>
                <a:spcPts val="0"/>
              </a:spcBef>
              <a:spcAft>
                <a:spcPts val="1000"/>
              </a:spcAft>
              <a:buNone/>
              <a:tabLst>
                <a:tab pos="630555" algn="l"/>
              </a:tabLst>
            </a:pPr>
            <a:r>
              <a:rPr lang="ru-RU" sz="1400" dirty="0" smtClean="0">
                <a:solidFill>
                  <a:srgbClr val="000000"/>
                </a:solidFill>
                <a:latin typeface="Times New Roman" panose="02020603050405020304" pitchFamily="18" charset="0"/>
                <a:cs typeface="Times New Roman" panose="02020603050405020304" pitchFamily="18" charset="0"/>
              </a:rPr>
              <a:t>- заключен </a:t>
            </a:r>
            <a:r>
              <a:rPr lang="ru-RU" sz="1400" dirty="0">
                <a:solidFill>
                  <a:srgbClr val="000000"/>
                </a:solidFill>
                <a:latin typeface="Times New Roman" panose="02020603050405020304" pitchFamily="18" charset="0"/>
                <a:cs typeface="Times New Roman" panose="02020603050405020304" pitchFamily="18" charset="0"/>
              </a:rPr>
              <a:t>муниципальный контракт на выполнение работ по содержанию тротуаров и автомобильных дорог общего пользования местного значения улично-дорожной сети ГП «Поселок Айхал»;</a:t>
            </a:r>
          </a:p>
          <a:p>
            <a:pPr indent="0" algn="just">
              <a:spcBef>
                <a:spcPts val="0"/>
              </a:spcBef>
              <a:spcAft>
                <a:spcPts val="1000"/>
              </a:spcAft>
              <a:buNone/>
              <a:tabLst>
                <a:tab pos="630555" algn="l"/>
              </a:tabLst>
            </a:pPr>
            <a:r>
              <a:rPr lang="ru-RU" sz="1400" dirty="0" smtClean="0">
                <a:solidFill>
                  <a:srgbClr val="000000"/>
                </a:solidFill>
                <a:latin typeface="Times New Roman" panose="02020603050405020304" pitchFamily="18" charset="0"/>
                <a:cs typeface="Times New Roman" panose="02020603050405020304" pitchFamily="18" charset="0"/>
              </a:rPr>
              <a:t>- изготовлен </a:t>
            </a:r>
            <a:r>
              <a:rPr lang="ru-RU" sz="1400" dirty="0">
                <a:solidFill>
                  <a:srgbClr val="000000"/>
                </a:solidFill>
                <a:latin typeface="Times New Roman" panose="02020603050405020304" pitchFamily="18" charset="0"/>
                <a:cs typeface="Times New Roman" panose="02020603050405020304" pitchFamily="18" charset="0"/>
              </a:rPr>
              <a:t>и установлен теплый остановочный павильон «Мирком» по ул. Юбилейная - общей площадью14.4м2, согласно дизайн-кода п. Айхал;</a:t>
            </a:r>
          </a:p>
          <a:p>
            <a:pPr indent="0" algn="just">
              <a:spcBef>
                <a:spcPts val="0"/>
              </a:spcBef>
              <a:spcAft>
                <a:spcPts val="1000"/>
              </a:spcAft>
              <a:buNone/>
              <a:tabLst>
                <a:tab pos="630555" algn="l"/>
              </a:tabLst>
            </a:pPr>
            <a:r>
              <a:rPr lang="ru-RU" sz="1400" dirty="0" smtClean="0">
                <a:solidFill>
                  <a:srgbClr val="000000"/>
                </a:solidFill>
                <a:latin typeface="Times New Roman" panose="02020603050405020304" pitchFamily="18" charset="0"/>
                <a:cs typeface="Times New Roman" panose="02020603050405020304" pitchFamily="18" charset="0"/>
              </a:rPr>
              <a:t>- выполнен </a:t>
            </a:r>
            <a:r>
              <a:rPr lang="ru-RU" sz="1400" dirty="0">
                <a:solidFill>
                  <a:srgbClr val="000000"/>
                </a:solidFill>
                <a:latin typeface="Times New Roman" panose="02020603050405020304" pitchFamily="18" charset="0"/>
                <a:cs typeface="Times New Roman" panose="02020603050405020304" pitchFamily="18" charset="0"/>
              </a:rPr>
              <a:t>ямочный ремонт асфальтного покрытия на дорогах общего пользования п. Айхал – 300 м2;</a:t>
            </a:r>
          </a:p>
          <a:p>
            <a:pPr indent="0" algn="just">
              <a:spcBef>
                <a:spcPts val="0"/>
              </a:spcBef>
              <a:spcAft>
                <a:spcPts val="1000"/>
              </a:spcAft>
              <a:buNone/>
              <a:tabLst>
                <a:tab pos="630555" algn="l"/>
              </a:tabLst>
            </a:pPr>
            <a:r>
              <a:rPr lang="ru-RU" sz="1400" dirty="0" smtClean="0">
                <a:solidFill>
                  <a:srgbClr val="000000"/>
                </a:solidFill>
                <a:latin typeface="Times New Roman" panose="02020603050405020304" pitchFamily="18" charset="0"/>
                <a:cs typeface="Times New Roman" panose="02020603050405020304" pitchFamily="18" charset="0"/>
              </a:rPr>
              <a:t>- закуплено </a:t>
            </a:r>
            <a:r>
              <a:rPr lang="ru-RU" sz="1400" dirty="0">
                <a:solidFill>
                  <a:srgbClr val="000000"/>
                </a:solidFill>
                <a:latin typeface="Times New Roman" panose="02020603050405020304" pitchFamily="18" charset="0"/>
                <a:cs typeface="Times New Roman" panose="02020603050405020304" pitchFamily="18" charset="0"/>
              </a:rPr>
              <a:t>28 дорожных знаков;</a:t>
            </a:r>
          </a:p>
          <a:p>
            <a:pPr indent="0" algn="just">
              <a:spcBef>
                <a:spcPts val="0"/>
              </a:spcBef>
              <a:spcAft>
                <a:spcPts val="1000"/>
              </a:spcAft>
              <a:buNone/>
              <a:tabLst>
                <a:tab pos="630555" algn="l"/>
              </a:tabLst>
            </a:pPr>
            <a:r>
              <a:rPr lang="ru-RU" sz="1400" dirty="0" smtClean="0">
                <a:solidFill>
                  <a:srgbClr val="000000"/>
                </a:solidFill>
                <a:latin typeface="Times New Roman" panose="02020603050405020304" pitchFamily="18" charset="0"/>
                <a:cs typeface="Times New Roman" panose="02020603050405020304" pitchFamily="18" charset="0"/>
              </a:rPr>
              <a:t>- заключен </a:t>
            </a:r>
            <a:r>
              <a:rPr lang="ru-RU" sz="1400" dirty="0">
                <a:solidFill>
                  <a:srgbClr val="000000"/>
                </a:solidFill>
                <a:latin typeface="Times New Roman" panose="02020603050405020304" pitchFamily="18" charset="0"/>
                <a:cs typeface="Times New Roman" panose="02020603050405020304" pitchFamily="18" charset="0"/>
              </a:rPr>
              <a:t>контракт по разработке проекта организации дорожного движения и мест дислокации дорожных знаков в п. Айхал;</a:t>
            </a:r>
          </a:p>
          <a:p>
            <a:pPr indent="0" algn="just">
              <a:spcBef>
                <a:spcPts val="0"/>
              </a:spcBef>
              <a:spcAft>
                <a:spcPts val="1000"/>
              </a:spcAft>
              <a:buNone/>
              <a:tabLst>
                <a:tab pos="630555" algn="l"/>
              </a:tabLst>
            </a:pPr>
            <a:r>
              <a:rPr lang="ru-RU" sz="1400" dirty="0" smtClean="0">
                <a:solidFill>
                  <a:srgbClr val="000000"/>
                </a:solidFill>
                <a:latin typeface="Times New Roman" panose="02020603050405020304" pitchFamily="18" charset="0"/>
                <a:cs typeface="Times New Roman" panose="02020603050405020304" pitchFamily="18" charset="0"/>
              </a:rPr>
              <a:t>- заключен </a:t>
            </a:r>
            <a:r>
              <a:rPr lang="ru-RU" sz="1400" dirty="0">
                <a:solidFill>
                  <a:srgbClr val="000000"/>
                </a:solidFill>
                <a:latin typeface="Times New Roman" panose="02020603050405020304" pitchFamily="18" charset="0"/>
                <a:cs typeface="Times New Roman" panose="02020603050405020304" pitchFamily="18" charset="0"/>
              </a:rPr>
              <a:t>муниципальный контракт по асфальтированию дорог по ул. Юбилейная – 4050м2, 1800 м2 – тротуары.</a:t>
            </a:r>
          </a:p>
        </p:txBody>
      </p:sp>
      <p:sp>
        <p:nvSpPr>
          <p:cNvPr id="8" name="Прямоугольник 7"/>
          <p:cNvSpPr/>
          <p:nvPr/>
        </p:nvSpPr>
        <p:spPr>
          <a:xfrm>
            <a:off x="4058195" y="2719729"/>
            <a:ext cx="7846422" cy="307777"/>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335383" y="1981691"/>
            <a:ext cx="8569234" cy="261610"/>
          </a:xfrm>
          <a:prstGeom prst="rect">
            <a:avLst/>
          </a:prstGeom>
        </p:spPr>
        <p:txBody>
          <a:bodyPr wrap="square">
            <a:spAutoFit/>
          </a:bodyPr>
          <a:lstStyle/>
          <a:p>
            <a:pPr algn="just"/>
            <a:r>
              <a:rPr lang="ru-RU" sz="1100" dirty="0" smtClean="0">
                <a:latin typeface="Times New Roman" panose="02020603050405020304" pitchFamily="18" charset="0"/>
                <a:cs typeface="Times New Roman" panose="02020603050405020304" pitchFamily="18" charset="0"/>
              </a:rPr>
              <a:t>     </a:t>
            </a:r>
            <a:endParaRPr lang="ru-RU" sz="1100"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3"/>
          <a:stretch>
            <a:fillRect/>
          </a:stretch>
        </p:blipFill>
        <p:spPr>
          <a:xfrm>
            <a:off x="322218" y="3599616"/>
            <a:ext cx="3013166" cy="2089060"/>
          </a:xfrm>
          <a:prstGeom prst="rect">
            <a:avLst/>
          </a:prstGeom>
        </p:spPr>
      </p:pic>
    </p:spTree>
    <p:extLst>
      <p:ext uri="{BB962C8B-B14F-4D97-AF65-F5344CB8AC3E}">
        <p14:creationId xmlns:p14="http://schemas.microsoft.com/office/powerpoint/2010/main" val="3761778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6149" y="286604"/>
            <a:ext cx="8046720" cy="1128870"/>
          </a:xfrm>
        </p:spPr>
        <p:txBody>
          <a:bodyPr>
            <a:normAutofit/>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«Обеспечение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жильем молодых семей на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2025-2030 годы»</a:t>
            </a:r>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2477331953"/>
              </p:ext>
            </p:extLst>
          </p:nvPr>
        </p:nvGraphicFramePr>
        <p:xfrm>
          <a:off x="322218" y="2289468"/>
          <a:ext cx="3065416" cy="949960"/>
        </p:xfrm>
        <a:graphic>
          <a:graphicData uri="http://schemas.openxmlformats.org/drawingml/2006/table">
            <a:tbl>
              <a:tblPr firstRow="1" bandRow="1">
                <a:tableStyleId>{5C22544A-7EE6-4342-B048-85BDC9FD1C3A}</a:tableStyleId>
              </a:tblPr>
              <a:tblGrid>
                <a:gridCol w="1175657"/>
                <a:gridCol w="1193074"/>
                <a:gridCol w="696685"/>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2 892,3</a:t>
                      </a:r>
                      <a:endParaRPr lang="ru-RU" sz="1600" dirty="0"/>
                    </a:p>
                  </a:txBody>
                  <a:tcPr/>
                </a:tc>
                <a:tc>
                  <a:txBody>
                    <a:bodyPr/>
                    <a:lstStyle/>
                    <a:p>
                      <a:pPr algn="ctr"/>
                      <a:r>
                        <a:rPr lang="ru-RU" sz="1600" dirty="0" smtClean="0"/>
                        <a:t>2 892,3</a:t>
                      </a:r>
                      <a:endParaRPr lang="ru-RU" sz="1600" dirty="0"/>
                    </a:p>
                  </a:txBody>
                  <a:tcPr/>
                </a:tc>
                <a:tc>
                  <a:txBody>
                    <a:bodyPr/>
                    <a:lstStyle/>
                    <a:p>
                      <a:pPr algn="ctr"/>
                      <a:r>
                        <a:rPr lang="ru-RU" sz="1600" dirty="0" smtClean="0"/>
                        <a:t>100,0</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22</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944982" y="2764448"/>
            <a:ext cx="7733212" cy="2668631"/>
          </a:xfrm>
        </p:spPr>
        <p:txBody>
          <a:bodyPr>
            <a:normAutofit fontScale="92500" lnSpcReduction="10000"/>
          </a:bodyPr>
          <a:lstStyle/>
          <a:p>
            <a:pPr algn="just"/>
            <a:r>
              <a:rPr lang="ru-RU" sz="1300" dirty="0">
                <a:latin typeface="Times New Roman" panose="02020603050405020304" pitchFamily="18" charset="0"/>
                <a:cs typeface="Times New Roman" panose="02020603050405020304" pitchFamily="18" charset="0"/>
              </a:rPr>
              <a:t>Сумма софинансирования мероприятия по обеспечению жильем молодых семей из бюджета ГП «Поселок Айхал» в 2025 году составила 2 </a:t>
            </a:r>
            <a:r>
              <a:rPr lang="ru-RU" sz="1300" dirty="0" smtClean="0">
                <a:latin typeface="Times New Roman" panose="02020603050405020304" pitchFamily="18" charset="0"/>
                <a:cs typeface="Times New Roman" panose="02020603050405020304" pitchFamily="18" charset="0"/>
              </a:rPr>
              <a:t>892,3 тыс. руб.</a:t>
            </a:r>
            <a:endParaRPr lang="ru-RU" sz="1300" dirty="0">
              <a:latin typeface="Times New Roman" panose="02020603050405020304" pitchFamily="18" charset="0"/>
              <a:cs typeface="Times New Roman" panose="02020603050405020304" pitchFamily="18" charset="0"/>
            </a:endParaRPr>
          </a:p>
          <a:p>
            <a:pPr algn="just"/>
            <a:r>
              <a:rPr lang="ru-RU" sz="1300" dirty="0">
                <a:latin typeface="Times New Roman" panose="02020603050405020304" pitchFamily="18" charset="0"/>
                <a:cs typeface="Times New Roman" panose="02020603050405020304" pitchFamily="18" charset="0"/>
              </a:rPr>
              <a:t>В 2025 году 4 молодые семьи по </a:t>
            </a:r>
            <a:r>
              <a:rPr lang="ru-RU" sz="1300" dirty="0" smtClean="0">
                <a:latin typeface="Times New Roman" panose="02020603050405020304" pitchFamily="18" charset="0"/>
                <a:cs typeface="Times New Roman" panose="02020603050405020304" pitchFamily="18" charset="0"/>
              </a:rPr>
              <a:t>ГП «Поселок </a:t>
            </a:r>
            <a:r>
              <a:rPr lang="ru-RU" sz="1300" dirty="0">
                <a:latin typeface="Times New Roman" panose="02020603050405020304" pitchFamily="18" charset="0"/>
                <a:cs typeface="Times New Roman" panose="02020603050405020304" pitchFamily="18" charset="0"/>
              </a:rPr>
              <a:t>Айхал» получили свидетельства о праве на получение социальной выплаты на приобретение (строительство) жилья на общую сумму 6 </a:t>
            </a:r>
            <a:r>
              <a:rPr lang="ru-RU" sz="1300" dirty="0" smtClean="0">
                <a:latin typeface="Times New Roman" panose="02020603050405020304" pitchFamily="18" charset="0"/>
                <a:cs typeface="Times New Roman" panose="02020603050405020304" pitchFamily="18" charset="0"/>
              </a:rPr>
              <a:t>570,5 тыс. руб., </a:t>
            </a:r>
            <a:r>
              <a:rPr lang="ru-RU" sz="1300" dirty="0">
                <a:latin typeface="Times New Roman" panose="02020603050405020304" pitchFamily="18" charset="0"/>
                <a:cs typeface="Times New Roman" panose="02020603050405020304" pitchFamily="18" charset="0"/>
              </a:rPr>
              <a:t>из них: </a:t>
            </a:r>
          </a:p>
          <a:p>
            <a:pPr algn="just"/>
            <a:r>
              <a:rPr lang="ru-RU" sz="1300" dirty="0" smtClean="0">
                <a:latin typeface="Times New Roman" panose="02020603050405020304" pitchFamily="18" charset="0"/>
                <a:cs typeface="Times New Roman" panose="02020603050405020304" pitchFamily="18" charset="0"/>
              </a:rPr>
              <a:t>- три </a:t>
            </a:r>
            <a:r>
              <a:rPr lang="ru-RU" sz="1300" dirty="0">
                <a:latin typeface="Times New Roman" panose="02020603050405020304" pitchFamily="18" charset="0"/>
                <a:cs typeface="Times New Roman" panose="02020603050405020304" pitchFamily="18" charset="0"/>
              </a:rPr>
              <a:t>молодые семьи реализовали социальную выплату на погашение действующего ипотечного кредита на сумму 4 </a:t>
            </a:r>
            <a:r>
              <a:rPr lang="ru-RU" sz="1300" dirty="0" smtClean="0">
                <a:latin typeface="Times New Roman" panose="02020603050405020304" pitchFamily="18" charset="0"/>
                <a:cs typeface="Times New Roman" panose="02020603050405020304" pitchFamily="18" charset="0"/>
              </a:rPr>
              <a:t>870,9 тыс. руб.; </a:t>
            </a:r>
            <a:endParaRPr lang="ru-RU" sz="1300" dirty="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 одна </a:t>
            </a:r>
            <a:r>
              <a:rPr lang="ru-RU" sz="1300" dirty="0">
                <a:latin typeface="Times New Roman" panose="02020603050405020304" pitchFamily="18" charset="0"/>
                <a:cs typeface="Times New Roman" panose="02020603050405020304" pitchFamily="18" charset="0"/>
              </a:rPr>
              <a:t>молодая семья реализовала социальную выплату на приобретение жилого помещения в п. Айхал, площадью 57,6 кв. м, на общую сумму 1 </a:t>
            </a:r>
            <a:r>
              <a:rPr lang="ru-RU" sz="1300" dirty="0" smtClean="0">
                <a:latin typeface="Times New Roman" panose="02020603050405020304" pitchFamily="18" charset="0"/>
                <a:cs typeface="Times New Roman" panose="02020603050405020304" pitchFamily="18" charset="0"/>
              </a:rPr>
              <a:t>699,6 тыс. руб. </a:t>
            </a:r>
            <a:endParaRPr lang="ru-RU" sz="1300" dirty="0">
              <a:latin typeface="Times New Roman" panose="02020603050405020304" pitchFamily="18" charset="0"/>
              <a:cs typeface="Times New Roman" panose="02020603050405020304" pitchFamily="18" charset="0"/>
            </a:endParaRPr>
          </a:p>
          <a:p>
            <a:pPr algn="just"/>
            <a:r>
              <a:rPr lang="ru-RU" sz="1300" dirty="0">
                <a:latin typeface="Times New Roman" panose="02020603050405020304" pitchFamily="18" charset="0"/>
                <a:cs typeface="Times New Roman" panose="02020603050405020304" pitchFamily="18" charset="0"/>
              </a:rPr>
              <a:t>Целевые средства из бюджета ГП «Поселок Айхал», </a:t>
            </a:r>
            <a:r>
              <a:rPr lang="ru-RU" sz="1300" dirty="0" smtClean="0">
                <a:latin typeface="Times New Roman" panose="02020603050405020304" pitchFamily="18" charset="0"/>
                <a:cs typeface="Times New Roman" panose="02020603050405020304" pitchFamily="18" charset="0"/>
              </a:rPr>
              <a:t>переданные бюджету МР </a:t>
            </a:r>
            <a:r>
              <a:rPr lang="ru-RU" sz="1300" dirty="0">
                <a:latin typeface="Times New Roman" panose="02020603050405020304" pitchFamily="18" charset="0"/>
                <a:cs typeface="Times New Roman" panose="02020603050405020304" pitchFamily="18" charset="0"/>
              </a:rPr>
              <a:t>«Мирнинский район» </a:t>
            </a:r>
            <a:r>
              <a:rPr lang="ru-RU" sz="1300" dirty="0" smtClean="0">
                <a:latin typeface="Times New Roman" panose="02020603050405020304" pitchFamily="18" charset="0"/>
                <a:cs typeface="Times New Roman" panose="02020603050405020304" pitchFamily="18" charset="0"/>
              </a:rPr>
              <a:t>РС (</a:t>
            </a:r>
            <a:r>
              <a:rPr lang="ru-RU" sz="1300" dirty="0">
                <a:latin typeface="Times New Roman" panose="02020603050405020304" pitchFamily="18" charset="0"/>
                <a:cs typeface="Times New Roman" panose="02020603050405020304" pitchFamily="18" charset="0"/>
              </a:rPr>
              <a:t>Я) на софинансирование мероприятия по обеспечению жильем молодых семей, реализованы в полном объеме</a:t>
            </a:r>
            <a:r>
              <a:rPr lang="ru-RU" sz="1300" dirty="0" smtClean="0">
                <a:latin typeface="Times New Roman" panose="02020603050405020304" pitchFamily="18" charset="0"/>
                <a:cs typeface="Times New Roman" panose="02020603050405020304" pitchFamily="18" charset="0"/>
              </a:rPr>
              <a:t>.</a:t>
            </a:r>
            <a:endParaRPr lang="ru-RU" sz="1300" dirty="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    </a:t>
            </a:r>
            <a:endParaRPr lang="ru-RU" sz="13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058195" y="2719729"/>
            <a:ext cx="7846422" cy="307777"/>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322217" y="3500845"/>
            <a:ext cx="2995749" cy="2492631"/>
          </a:xfrm>
          <a:prstGeom prst="rect">
            <a:avLst/>
          </a:prstGeom>
        </p:spPr>
      </p:pic>
      <p:sp>
        <p:nvSpPr>
          <p:cNvPr id="7" name="Прямоугольник 6"/>
          <p:cNvSpPr/>
          <p:nvPr/>
        </p:nvSpPr>
        <p:spPr>
          <a:xfrm>
            <a:off x="3570514" y="2719729"/>
            <a:ext cx="8220891" cy="307777"/>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012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6149" y="286604"/>
            <a:ext cx="8046720" cy="1128870"/>
          </a:xfrm>
        </p:spPr>
        <p:txBody>
          <a:bodyPr>
            <a:normAutofit/>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«Восстановление мерзлотных наблюдений по жилому фонду поселка Айхал для мониторинга состояния многолетних мерзлых грунтов на 2025 - 2029 годы»</a:t>
            </a:r>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1216515042"/>
              </p:ext>
            </p:extLst>
          </p:nvPr>
        </p:nvGraphicFramePr>
        <p:xfrm>
          <a:off x="322218" y="2289468"/>
          <a:ext cx="3065416" cy="949960"/>
        </p:xfrm>
        <a:graphic>
          <a:graphicData uri="http://schemas.openxmlformats.org/drawingml/2006/table">
            <a:tbl>
              <a:tblPr firstRow="1" bandRow="1">
                <a:tableStyleId>{5C22544A-7EE6-4342-B048-85BDC9FD1C3A}</a:tableStyleId>
              </a:tblPr>
              <a:tblGrid>
                <a:gridCol w="1175657"/>
                <a:gridCol w="1193074"/>
                <a:gridCol w="696685"/>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5 000,0</a:t>
                      </a:r>
                      <a:endParaRPr lang="ru-RU" sz="1600" dirty="0"/>
                    </a:p>
                  </a:txBody>
                  <a:tcPr/>
                </a:tc>
                <a:tc>
                  <a:txBody>
                    <a:bodyPr/>
                    <a:lstStyle/>
                    <a:p>
                      <a:pPr algn="ctr"/>
                      <a:r>
                        <a:rPr lang="ru-RU" sz="1600" dirty="0" smtClean="0"/>
                        <a:t>0,0</a:t>
                      </a:r>
                      <a:endParaRPr lang="ru-RU" sz="1600" dirty="0"/>
                    </a:p>
                  </a:txBody>
                  <a:tcPr/>
                </a:tc>
                <a:tc>
                  <a:txBody>
                    <a:bodyPr/>
                    <a:lstStyle/>
                    <a:p>
                      <a:pPr algn="ctr"/>
                      <a:r>
                        <a:rPr lang="ru-RU" sz="1600" dirty="0" smtClean="0"/>
                        <a:t>0,0</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23</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875315" y="2257288"/>
            <a:ext cx="7733212" cy="2668631"/>
          </a:xfrm>
        </p:spPr>
        <p:txBody>
          <a:bodyPr>
            <a:normAutofit/>
          </a:bodyPr>
          <a:lstStyle/>
          <a:p>
            <a:pPr algn="just"/>
            <a:r>
              <a:rPr lang="ru-RU" sz="1300" dirty="0" smtClean="0">
                <a:latin typeface="Times New Roman" panose="02020603050405020304" pitchFamily="18" charset="0"/>
                <a:cs typeface="Times New Roman" panose="02020603050405020304" pitchFamily="18" charset="0"/>
              </a:rPr>
              <a:t>В рамках данной муниципальной программы планировалась реализация мероприятий по организации и проведении мероприятий, направленных на улучшение эксплуатационных характеристик общего имущества многоквартирных домов</a:t>
            </a:r>
            <a:endParaRPr lang="ru-RU" sz="13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058195" y="2719729"/>
            <a:ext cx="7846422" cy="307777"/>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570514" y="2719729"/>
            <a:ext cx="8220891" cy="307777"/>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169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6149" y="286604"/>
            <a:ext cx="8046720" cy="1128870"/>
          </a:xfrm>
        </p:spPr>
        <p:txBody>
          <a:bodyPr>
            <a:normAutofit/>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«Капитальный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и текущий ремонт многоквартирных домов и жилых помещений, принадлежащих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ГП «Поселок Айхал»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на 2022-2027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годы»</a:t>
            </a:r>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2081197276"/>
              </p:ext>
            </p:extLst>
          </p:nvPr>
        </p:nvGraphicFramePr>
        <p:xfrm>
          <a:off x="322218" y="2289468"/>
          <a:ext cx="2995748" cy="949960"/>
        </p:xfrm>
        <a:graphic>
          <a:graphicData uri="http://schemas.openxmlformats.org/drawingml/2006/table">
            <a:tbl>
              <a:tblPr firstRow="1" bandRow="1">
                <a:tableStyleId>{5C22544A-7EE6-4342-B048-85BDC9FD1C3A}</a:tableStyleId>
              </a:tblPr>
              <a:tblGrid>
                <a:gridCol w="1105988"/>
                <a:gridCol w="1175657"/>
                <a:gridCol w="714103"/>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383,8</a:t>
                      </a:r>
                      <a:endParaRPr lang="ru-RU" sz="1600" dirty="0"/>
                    </a:p>
                  </a:txBody>
                  <a:tcPr/>
                </a:tc>
                <a:tc>
                  <a:txBody>
                    <a:bodyPr/>
                    <a:lstStyle/>
                    <a:p>
                      <a:pPr algn="ctr"/>
                      <a:r>
                        <a:rPr lang="ru-RU" sz="1600" dirty="0" smtClean="0"/>
                        <a:t>383,8</a:t>
                      </a:r>
                      <a:endParaRPr lang="ru-RU" sz="1600" dirty="0"/>
                    </a:p>
                  </a:txBody>
                  <a:tcPr/>
                </a:tc>
                <a:tc>
                  <a:txBody>
                    <a:bodyPr/>
                    <a:lstStyle/>
                    <a:p>
                      <a:pPr algn="ctr"/>
                      <a:r>
                        <a:rPr lang="ru-RU" sz="1600" dirty="0" smtClean="0"/>
                        <a:t>100,0</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24</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4058193" y="2179122"/>
            <a:ext cx="7733212" cy="4023360"/>
          </a:xfrm>
        </p:spPr>
        <p:txBody>
          <a:bodyPr>
            <a:normAutofit/>
          </a:bodyPr>
          <a:lstStyle/>
          <a:p>
            <a:pPr algn="just"/>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058195" y="2719729"/>
            <a:ext cx="7846422" cy="307777"/>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3"/>
          <a:stretch>
            <a:fillRect/>
          </a:stretch>
        </p:blipFill>
        <p:spPr>
          <a:xfrm>
            <a:off x="322218" y="3640183"/>
            <a:ext cx="2995749" cy="2205248"/>
          </a:xfrm>
          <a:prstGeom prst="rect">
            <a:avLst/>
          </a:prstGeom>
        </p:spPr>
      </p:pic>
      <p:sp>
        <p:nvSpPr>
          <p:cNvPr id="10" name="Прямоугольник 9"/>
          <p:cNvSpPr/>
          <p:nvPr/>
        </p:nvSpPr>
        <p:spPr>
          <a:xfrm>
            <a:off x="3701143" y="2873617"/>
            <a:ext cx="7994468" cy="2031325"/>
          </a:xfrm>
          <a:prstGeom prst="rect">
            <a:avLst/>
          </a:prstGeom>
        </p:spPr>
        <p:txBody>
          <a:bodyPr wrap="square">
            <a:spAutoFit/>
          </a:bodyPr>
          <a:lstStyle/>
          <a:p>
            <a:pPr algn="just"/>
            <a:r>
              <a:rPr lang="ru-RU" sz="1400" dirty="0">
                <a:latin typeface="Times New Roman" panose="02020603050405020304" pitchFamily="18" charset="0"/>
                <a:cs typeface="Times New Roman" panose="02020603050405020304" pitchFamily="18" charset="0"/>
              </a:rPr>
              <a:t>В рамках реализации мероприятий </a:t>
            </a:r>
            <a:r>
              <a:rPr lang="ru-RU" sz="1400" dirty="0" smtClean="0">
                <a:latin typeface="Times New Roman" panose="02020603050405020304" pitchFamily="18" charset="0"/>
                <a:cs typeface="Times New Roman" panose="02020603050405020304" pitchFamily="18" charset="0"/>
              </a:rPr>
              <a:t>муниципальной программы «Капитальный </a:t>
            </a:r>
            <a:r>
              <a:rPr lang="ru-RU" sz="1400" dirty="0">
                <a:latin typeface="Times New Roman" panose="02020603050405020304" pitchFamily="18" charset="0"/>
                <a:cs typeface="Times New Roman" panose="02020603050405020304" pitchFamily="18" charset="0"/>
              </a:rPr>
              <a:t>и текущий ремонт многоквартирных домов и жилых помещений, принадлежащих ГП «Поселок Айхал» на 2022-2027 </a:t>
            </a:r>
            <a:r>
              <a:rPr lang="ru-RU" sz="1400" dirty="0" smtClean="0">
                <a:latin typeface="Times New Roman" panose="02020603050405020304" pitchFamily="18" charset="0"/>
                <a:cs typeface="Times New Roman" panose="02020603050405020304" pitchFamily="18" charset="0"/>
              </a:rPr>
              <a:t>годы»:</a:t>
            </a:r>
          </a:p>
          <a:p>
            <a:pPr algn="just"/>
            <a:r>
              <a:rPr lang="ru-RU" sz="1400" dirty="0" smtClean="0">
                <a:latin typeface="Times New Roman" panose="02020603050405020304" pitchFamily="18" charset="0"/>
                <a:cs typeface="Times New Roman" panose="02020603050405020304" pitchFamily="18" charset="0"/>
              </a:rPr>
              <a:t>- заключен </a:t>
            </a:r>
            <a:r>
              <a:rPr lang="ru-RU" sz="1400" dirty="0">
                <a:latin typeface="Times New Roman" panose="02020603050405020304" pitchFamily="18" charset="0"/>
                <a:cs typeface="Times New Roman" panose="02020603050405020304" pitchFamily="18" charset="0"/>
              </a:rPr>
              <a:t>договор </a:t>
            </a:r>
            <a:r>
              <a:rPr lang="ru-RU" sz="1400" dirty="0" smtClean="0">
                <a:latin typeface="Times New Roman" panose="02020603050405020304" pitchFamily="18" charset="0"/>
                <a:cs typeface="Times New Roman" panose="02020603050405020304" pitchFamily="18" charset="0"/>
              </a:rPr>
              <a:t>на выполнение </a:t>
            </a:r>
            <a:r>
              <a:rPr lang="ru-RU" sz="1400" dirty="0">
                <a:latin typeface="Times New Roman" panose="02020603050405020304" pitchFamily="18" charset="0"/>
                <a:cs typeface="Times New Roman" panose="02020603050405020304" pitchFamily="18" charset="0"/>
              </a:rPr>
              <a:t>работ </a:t>
            </a:r>
            <a:r>
              <a:rPr lang="ru-RU" sz="1400" dirty="0" smtClean="0">
                <a:latin typeface="Times New Roman" panose="02020603050405020304" pitchFamily="18" charset="0"/>
                <a:cs typeface="Times New Roman" panose="02020603050405020304" pitchFamily="18" charset="0"/>
              </a:rPr>
              <a:t>по </a:t>
            </a:r>
            <a:r>
              <a:rPr lang="ru-RU" sz="1400" dirty="0">
                <a:latin typeface="Times New Roman" panose="02020603050405020304" pitchFamily="18" charset="0"/>
                <a:cs typeface="Times New Roman" panose="02020603050405020304" pitchFamily="18" charset="0"/>
              </a:rPr>
              <a:t>замене окна в жилом помещении муниципального жилищного фонда по адресу: Республика Саха (Якутия), Мирнинский район, п. Айхал, ул. Юбилейная, д. 7, кв. 313Б</a:t>
            </a:r>
            <a:r>
              <a:rPr lang="ru-RU" sz="1400" dirty="0" smtClean="0">
                <a:latin typeface="Times New Roman" panose="02020603050405020304" pitchFamily="18" charset="0"/>
                <a:cs typeface="Times New Roman" panose="02020603050405020304" pitchFamily="18" charset="0"/>
              </a:rPr>
              <a:t>.</a:t>
            </a:r>
          </a:p>
          <a:p>
            <a:pPr algn="just"/>
            <a:r>
              <a:rPr lang="ru-RU" sz="1400" dirty="0" smtClean="0">
                <a:latin typeface="Times New Roman" panose="02020603050405020304" pitchFamily="18" charset="0"/>
                <a:cs typeface="Times New Roman" panose="02020603050405020304" pitchFamily="18" charset="0"/>
              </a:rPr>
              <a:t>- заключен </a:t>
            </a:r>
            <a:r>
              <a:rPr lang="ru-RU" sz="1400" dirty="0">
                <a:latin typeface="Times New Roman" panose="02020603050405020304" pitchFamily="18" charset="0"/>
                <a:cs typeface="Times New Roman" panose="02020603050405020304" pitchFamily="18" charset="0"/>
              </a:rPr>
              <a:t>муниципальный контракт </a:t>
            </a:r>
            <a:r>
              <a:rPr lang="ru-RU" sz="1400" dirty="0" smtClean="0">
                <a:latin typeface="Times New Roman" panose="02020603050405020304" pitchFamily="18" charset="0"/>
                <a:cs typeface="Times New Roman" panose="02020603050405020304" pitchFamily="18" charset="0"/>
              </a:rPr>
              <a:t>на выполнение работ </a:t>
            </a:r>
            <a:r>
              <a:rPr lang="ru-RU" sz="1400" dirty="0">
                <a:latin typeface="Times New Roman" panose="02020603050405020304" pitchFamily="18" charset="0"/>
                <a:cs typeface="Times New Roman" panose="02020603050405020304" pitchFamily="18" charset="0"/>
              </a:rPr>
              <a:t>по текущему ремонту в жилом помещении муниципального жилищного фонда по адресу: Республика Саха (Якутия), Мирнинский район, п. Айхал, ул. Юбилейная, д. 8, кв. </a:t>
            </a:r>
            <a:r>
              <a:rPr lang="ru-RU" sz="1400" dirty="0" smtClean="0">
                <a:latin typeface="Times New Roman" panose="02020603050405020304" pitchFamily="18" charset="0"/>
                <a:cs typeface="Times New Roman" panose="02020603050405020304" pitchFamily="18" charset="0"/>
              </a:rPr>
              <a:t>426</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8020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6149" y="286604"/>
            <a:ext cx="8046720" cy="1128870"/>
          </a:xfrm>
        </p:spPr>
        <p:txBody>
          <a:bodyPr>
            <a:normAutofit fontScale="90000"/>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«Переселение граждан из аварийного жилого дома, расположенного по адресу: Республика Саха (Якутия), Мирнинский район, п. Айхал, ул. Полярная, д.6 на 2025-2027 г.г.»</a:t>
            </a:r>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1226147001"/>
              </p:ext>
            </p:extLst>
          </p:nvPr>
        </p:nvGraphicFramePr>
        <p:xfrm>
          <a:off x="322218" y="2289468"/>
          <a:ext cx="2995748" cy="949960"/>
        </p:xfrm>
        <a:graphic>
          <a:graphicData uri="http://schemas.openxmlformats.org/drawingml/2006/table">
            <a:tbl>
              <a:tblPr firstRow="1" bandRow="1">
                <a:tableStyleId>{5C22544A-7EE6-4342-B048-85BDC9FD1C3A}</a:tableStyleId>
              </a:tblPr>
              <a:tblGrid>
                <a:gridCol w="1097279"/>
                <a:gridCol w="1158240"/>
                <a:gridCol w="740229"/>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23,7</a:t>
                      </a:r>
                      <a:endParaRPr lang="ru-RU" sz="1600" dirty="0"/>
                    </a:p>
                  </a:txBody>
                  <a:tcPr/>
                </a:tc>
                <a:tc>
                  <a:txBody>
                    <a:bodyPr/>
                    <a:lstStyle/>
                    <a:p>
                      <a:pPr algn="ctr"/>
                      <a:r>
                        <a:rPr lang="ru-RU" sz="1600" dirty="0" smtClean="0"/>
                        <a:t>23,7</a:t>
                      </a:r>
                      <a:endParaRPr lang="ru-RU" sz="1600" dirty="0"/>
                    </a:p>
                  </a:txBody>
                  <a:tcPr/>
                </a:tc>
                <a:tc>
                  <a:txBody>
                    <a:bodyPr/>
                    <a:lstStyle/>
                    <a:p>
                      <a:pPr algn="ctr"/>
                      <a:r>
                        <a:rPr lang="ru-RU" sz="1600" dirty="0" smtClean="0"/>
                        <a:t>100,0</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25</a:t>
            </a:fld>
            <a:endParaRPr lang="ru-RU"/>
          </a:p>
        </p:txBody>
      </p:sp>
      <p:sp>
        <p:nvSpPr>
          <p:cNvPr id="11" name="Прямоугольник 10"/>
          <p:cNvSpPr/>
          <p:nvPr/>
        </p:nvSpPr>
        <p:spPr>
          <a:xfrm>
            <a:off x="3810162" y="3239428"/>
            <a:ext cx="7846423" cy="1169551"/>
          </a:xfrm>
          <a:prstGeom prst="rect">
            <a:avLst/>
          </a:prstGeom>
        </p:spPr>
        <p:txBody>
          <a:bodyPr wrap="square">
            <a:spAutoFit/>
          </a:bodyPr>
          <a:lstStyle/>
          <a:p>
            <a:pPr algn="just"/>
            <a:r>
              <a:rPr lang="ru-RU" sz="1400" dirty="0">
                <a:latin typeface="Times New Roman" panose="02020603050405020304" pitchFamily="18" charset="0"/>
                <a:cs typeface="Times New Roman" panose="02020603050405020304" pitchFamily="18" charset="0"/>
              </a:rPr>
              <a:t>В рамках реализации мероприятий </a:t>
            </a:r>
            <a:r>
              <a:rPr lang="ru-RU" sz="1400" dirty="0" smtClean="0">
                <a:latin typeface="Times New Roman" panose="02020603050405020304" pitchFamily="18" charset="0"/>
                <a:cs typeface="Times New Roman" panose="02020603050405020304" pitchFamily="18" charset="0"/>
              </a:rPr>
              <a:t>муниципальной программы «Переселение </a:t>
            </a:r>
            <a:r>
              <a:rPr lang="ru-RU" sz="1400" dirty="0">
                <a:latin typeface="Times New Roman" panose="02020603050405020304" pitchFamily="18" charset="0"/>
                <a:cs typeface="Times New Roman" panose="02020603050405020304" pitchFamily="18" charset="0"/>
              </a:rPr>
              <a:t>граждан из аварийного жилого дома, расположенного по адресу: Республика Саха (Якутия), Мирнинский район, п. Айхал, ул. Полярная, д.6 на 2025-2027 </a:t>
            </a:r>
            <a:r>
              <a:rPr lang="ru-RU" sz="1400" dirty="0" smtClean="0">
                <a:latin typeface="Times New Roman" panose="02020603050405020304" pitchFamily="18" charset="0"/>
                <a:cs typeface="Times New Roman" panose="02020603050405020304" pitchFamily="18" charset="0"/>
              </a:rPr>
              <a:t>г.г.» </a:t>
            </a:r>
            <a:r>
              <a:rPr lang="ru-RU" sz="1400" dirty="0">
                <a:latin typeface="Times New Roman" panose="02020603050405020304" pitchFamily="18" charset="0"/>
                <a:cs typeface="Times New Roman" panose="02020603050405020304" pitchFamily="18" charset="0"/>
              </a:rPr>
              <a:t>был заключен муниципальный </a:t>
            </a:r>
            <a:r>
              <a:rPr lang="ru-RU" sz="1400" dirty="0" smtClean="0">
                <a:latin typeface="Times New Roman" panose="02020603050405020304" pitchFamily="18" charset="0"/>
                <a:cs typeface="Times New Roman" panose="02020603050405020304" pitchFamily="18" charset="0"/>
              </a:rPr>
              <a:t>контракт на выполнение услуг по </a:t>
            </a:r>
            <a:r>
              <a:rPr lang="ru-RU" sz="1400" dirty="0">
                <a:latin typeface="Times New Roman" panose="02020603050405020304" pitchFamily="18" charset="0"/>
                <a:cs typeface="Times New Roman" panose="02020603050405020304" pitchFamily="18" charset="0"/>
              </a:rPr>
              <a:t>независимой оценке рыночной стоимости жилых помещений по ул. Полярная, д.6.</a:t>
            </a:r>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866768" y="2908175"/>
            <a:ext cx="7733212" cy="1600398"/>
          </a:xfrm>
        </p:spPr>
        <p:txBody>
          <a:bodyPr>
            <a:normAutofit/>
          </a:bodyPr>
          <a:lstStyle/>
          <a:p>
            <a:pPr algn="just"/>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058192" y="1921819"/>
            <a:ext cx="7846422" cy="307777"/>
          </a:xfrm>
          <a:prstGeom prst="rect">
            <a:avLst/>
          </a:prstGeom>
        </p:spPr>
        <p:txBody>
          <a:bodyPr wrap="square">
            <a:spAutoFit/>
          </a:bodyPr>
          <a:lstStyle/>
          <a:p>
            <a:pPr algn="just">
              <a:spcAft>
                <a:spcPts val="0"/>
              </a:spcAft>
            </a:pPr>
            <a:endParaRPr lang="ru-RU"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322218" y="3708375"/>
            <a:ext cx="2995748" cy="1656106"/>
          </a:xfrm>
          <a:prstGeom prst="rect">
            <a:avLst/>
          </a:prstGeom>
        </p:spPr>
      </p:pic>
    </p:spTree>
    <p:extLst>
      <p:ext uri="{BB962C8B-B14F-4D97-AF65-F5344CB8AC3E}">
        <p14:creationId xmlns:p14="http://schemas.microsoft.com/office/powerpoint/2010/main" val="3569370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6149" y="286604"/>
            <a:ext cx="8046720" cy="1128870"/>
          </a:xfrm>
        </p:spPr>
        <p:txBody>
          <a:bodyPr>
            <a:normAutofit/>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«Энергосбережение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и повышение энергетической эффективности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ГП «Поселок Айхал»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на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2022-2027 годы»</a:t>
            </a:r>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2510801454"/>
              </p:ext>
            </p:extLst>
          </p:nvPr>
        </p:nvGraphicFramePr>
        <p:xfrm>
          <a:off x="322218" y="2026643"/>
          <a:ext cx="2995748" cy="949960"/>
        </p:xfrm>
        <a:graphic>
          <a:graphicData uri="http://schemas.openxmlformats.org/drawingml/2006/table">
            <a:tbl>
              <a:tblPr firstRow="1" bandRow="1">
                <a:tableStyleId>{5C22544A-7EE6-4342-B048-85BDC9FD1C3A}</a:tableStyleId>
              </a:tblPr>
              <a:tblGrid>
                <a:gridCol w="1175657"/>
                <a:gridCol w="1193074"/>
                <a:gridCol w="627017"/>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2 041,9</a:t>
                      </a:r>
                      <a:endParaRPr lang="ru-RU" sz="1600" dirty="0"/>
                    </a:p>
                  </a:txBody>
                  <a:tcPr/>
                </a:tc>
                <a:tc>
                  <a:txBody>
                    <a:bodyPr/>
                    <a:lstStyle/>
                    <a:p>
                      <a:pPr algn="ctr"/>
                      <a:r>
                        <a:rPr lang="ru-RU" sz="1600" dirty="0" smtClean="0"/>
                        <a:t>1 924,0</a:t>
                      </a:r>
                      <a:endParaRPr lang="ru-RU" sz="1600" dirty="0"/>
                    </a:p>
                  </a:txBody>
                  <a:tcPr/>
                </a:tc>
                <a:tc>
                  <a:txBody>
                    <a:bodyPr/>
                    <a:lstStyle/>
                    <a:p>
                      <a:pPr algn="ctr"/>
                      <a:r>
                        <a:rPr lang="ru-RU" sz="1600" dirty="0" smtClean="0"/>
                        <a:t>94,2</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26</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666309" y="1981692"/>
            <a:ext cx="8238308" cy="3940138"/>
          </a:xfrm>
        </p:spPr>
        <p:txBody>
          <a:bodyPr>
            <a:normAutofit fontScale="85000" lnSpcReduction="20000"/>
          </a:bodyPr>
          <a:lstStyle/>
          <a:p>
            <a:pPr indent="0" algn="just">
              <a:spcAft>
                <a:spcPts val="0"/>
              </a:spcAft>
              <a:buNone/>
            </a:pPr>
            <a:r>
              <a:rPr lang="ru-RU" sz="1700" dirty="0">
                <a:latin typeface="Times New Roman" panose="02020603050405020304" pitchFamily="18" charset="0"/>
                <a:ea typeface="Times New Roman" panose="02020603050405020304" pitchFamily="18" charset="0"/>
                <a:cs typeface="Times New Roman" panose="02020603050405020304" pitchFamily="18" charset="0"/>
              </a:rPr>
              <a:t>В сфере энергетики в Администрации ГП «Поселок Айхал» действует муниципальная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программа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«Энергосбережение и повышение энергетической эффективности ГП «Поселок Айхал» на 2022-2027 г.г.», в рамках которой выполнены следующие мероприятия:</a:t>
            </a:r>
          </a:p>
          <a:p>
            <a:pPr indent="0" algn="just">
              <a:spcAft>
                <a:spcPts val="0"/>
              </a:spcAft>
              <a:buNone/>
            </a:pP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 осуществлено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круглогодичное содержание сетей уличного освещения на всей территории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поселка;</a:t>
            </a:r>
            <a:endParaRPr lang="ru-RU" sz="170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a:spcAft>
                <a:spcPts val="0"/>
              </a:spcAft>
              <a:buNone/>
            </a:pP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 закуплено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и поставлено 72 современных энергоэффективных светодиодных светильника для замены устаревшего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оборудования;</a:t>
            </a:r>
          </a:p>
          <a:p>
            <a:pPr indent="0" algn="just">
              <a:spcAft>
                <a:spcPts val="0"/>
              </a:spcAft>
              <a:buNone/>
            </a:pP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 приобретены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и подготовлены к установке 17 комплектов уличного освещения для монтажа на улице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Юбилейной;</a:t>
            </a:r>
          </a:p>
          <a:p>
            <a:pPr indent="0" algn="just">
              <a:spcAft>
                <a:spcPts val="0"/>
              </a:spcAft>
              <a:buNone/>
            </a:pP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 проведена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актуализация технической документации для систем центрального водоснабжения, водоотведения и теплоснабжения в рамках подготовки к долгосрочной программе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модернизации;</a:t>
            </a:r>
            <a:endParaRPr lang="ru-RU" sz="170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a:spcAft>
                <a:spcPts val="0"/>
              </a:spcAft>
              <a:buNone/>
            </a:pP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 возмещены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затраты на установку общедомовых приборов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учета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тепловой энергии и воды в 6 многоквартирных домах (ул. Алмазная д.4а, ул. Энтузиастов д.1, ул. Энтузиастов д.2, ул. Энтузиастов д.3,ул. Юбилейная д.13, ул. Промышленная д.28</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indent="0" algn="just">
              <a:spcAft>
                <a:spcPts val="0"/>
              </a:spcAft>
              <a:buNone/>
            </a:pPr>
            <a:r>
              <a:rPr lang="ru-RU" sz="1700" dirty="0">
                <a:latin typeface="Times New Roman" panose="02020603050405020304" pitchFamily="18" charset="0"/>
                <a:ea typeface="Times New Roman" panose="02020603050405020304" pitchFamily="18" charset="0"/>
                <a:cs typeface="Times New Roman" panose="02020603050405020304" pitchFamily="18" charset="0"/>
              </a:rPr>
              <a:t>Выполнен комплексный ремонт сетей теплоснабжения, водоснабжения и водоотведения на участке улицы Попугаевой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дома 25–29.</a:t>
            </a:r>
            <a:endParaRPr lang="ru-RU" sz="170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a:spcAft>
                <a:spcPts val="0"/>
              </a:spcAft>
              <a:buNone/>
            </a:pP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Все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мероприятия направлены на повышение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надежности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коммунальной инфраструктуры,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энергосбережения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и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создания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комфортных условий для жителей. Работы профинансированы за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счет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средств местного бюджета и </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привлеченных </a:t>
            </a:r>
            <a:r>
              <a:rPr lang="ru-RU" sz="1700" dirty="0">
                <a:latin typeface="Times New Roman" panose="02020603050405020304" pitchFamily="18" charset="0"/>
                <a:ea typeface="Times New Roman" panose="02020603050405020304" pitchFamily="18" charset="0"/>
                <a:cs typeface="Times New Roman" panose="02020603050405020304" pitchFamily="18" charset="0"/>
              </a:rPr>
              <a:t>межбюджетных трансфертов</a:t>
            </a:r>
            <a:r>
              <a:rPr lang="ru-RU" sz="17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7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322218" y="3587772"/>
            <a:ext cx="2995748" cy="2334058"/>
          </a:xfrm>
          <a:prstGeom prst="rect">
            <a:avLst/>
          </a:prstGeom>
        </p:spPr>
      </p:pic>
    </p:spTree>
    <p:extLst>
      <p:ext uri="{BB962C8B-B14F-4D97-AF65-F5344CB8AC3E}">
        <p14:creationId xmlns:p14="http://schemas.microsoft.com/office/powerpoint/2010/main" val="313411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6251" y="286604"/>
            <a:ext cx="8856618" cy="1128870"/>
          </a:xfrm>
        </p:spPr>
        <p:txBody>
          <a:bodyPr>
            <a:normAutofit fontScale="90000"/>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«Предупреждение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и ликвидация последствий чрезвычайных ситуаций на территории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городского поселения «Поселок Айхал» муниципального района «Мирнинский район» Республики Саха (Якутия) на 2022-2027 годы»</a:t>
            </a:r>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873240104"/>
              </p:ext>
            </p:extLst>
          </p:nvPr>
        </p:nvGraphicFramePr>
        <p:xfrm>
          <a:off x="322218" y="1980805"/>
          <a:ext cx="3405050" cy="949960"/>
        </p:xfrm>
        <a:graphic>
          <a:graphicData uri="http://schemas.openxmlformats.org/drawingml/2006/table">
            <a:tbl>
              <a:tblPr firstRow="1" bandRow="1">
                <a:tableStyleId>{5C22544A-7EE6-4342-B048-85BDC9FD1C3A}</a:tableStyleId>
              </a:tblPr>
              <a:tblGrid>
                <a:gridCol w="1336284"/>
                <a:gridCol w="1356081"/>
                <a:gridCol w="712685"/>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1 904,6</a:t>
                      </a:r>
                      <a:endParaRPr lang="ru-RU" sz="1600" dirty="0"/>
                    </a:p>
                  </a:txBody>
                  <a:tcPr/>
                </a:tc>
                <a:tc>
                  <a:txBody>
                    <a:bodyPr/>
                    <a:lstStyle/>
                    <a:p>
                      <a:pPr algn="ctr"/>
                      <a:r>
                        <a:rPr lang="ru-RU" sz="1600" dirty="0" smtClean="0"/>
                        <a:t>1 120,6</a:t>
                      </a:r>
                      <a:endParaRPr lang="ru-RU" sz="1600" dirty="0"/>
                    </a:p>
                  </a:txBody>
                  <a:tcPr/>
                </a:tc>
                <a:tc>
                  <a:txBody>
                    <a:bodyPr/>
                    <a:lstStyle/>
                    <a:p>
                      <a:pPr algn="ctr"/>
                      <a:r>
                        <a:rPr lang="ru-RU" sz="1600" dirty="0" smtClean="0"/>
                        <a:t>58,8</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27</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graphicFrame>
        <p:nvGraphicFramePr>
          <p:cNvPr id="7" name="Объект 6"/>
          <p:cNvGraphicFramePr>
            <a:graphicFrameLocks noGrp="1"/>
          </p:cNvGraphicFramePr>
          <p:nvPr>
            <p:ph sz="half" idx="2"/>
            <p:extLst>
              <p:ext uri="{D42A27DB-BD31-4B8C-83A1-F6EECF244321}">
                <p14:modId xmlns:p14="http://schemas.microsoft.com/office/powerpoint/2010/main" val="385585272"/>
              </p:ext>
            </p:extLst>
          </p:nvPr>
        </p:nvGraphicFramePr>
        <p:xfrm>
          <a:off x="3927566" y="1863635"/>
          <a:ext cx="8064137" cy="4781006"/>
        </p:xfrm>
        <a:graphic>
          <a:graphicData uri="http://schemas.openxmlformats.org/drawingml/2006/table">
            <a:tbl>
              <a:tblPr firstRow="1" firstCol="1" bandRow="1"/>
              <a:tblGrid>
                <a:gridCol w="7844061"/>
                <a:gridCol w="220076"/>
              </a:tblGrid>
              <a:tr h="4781006">
                <a:tc>
                  <a:txBody>
                    <a:bodyPr/>
                    <a:lstStyle/>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В 2025 году работа по ГО, ЧС и ПБ была направлена на реализацию и дальнейшее совершенствование мероприятий в области гражданской обороны, защиты населения и территорий от чрезвычайных ситуаций, повышения уровня пожарной безопасности, и осуществлялась по следующим основным направлениям:</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предупреждение и ликвидация последствий чрезвычайных ситуаций;</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противопожарная защита территории ГП «Поселок Айхал»;</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совершенствование законодательной и нормативной правовой базы в области ГО и ЧС.</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В целях предупреждения и ликвидации чрезвычайных ситуаций проводилась следующая работа:</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организация деятельности Комиссии по предупреждению и ликвидации ЧС и обеспечению пожарной безопасности. Проведено 17 совещаний комиссии;</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мероприятия по безопасному пропуску паводковых вод на территории ГП «Поселок Айхал»;</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проведена Акция «Вода-безопасная территория»;</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проведена профилактическая акция «Безопасные окна»;</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в пожароопасный период 2025 года проводились регулярные рейдовые мероприятия патрульных групп (представители Айхальского отделения полиции, ПЧ-6, добровольной народной дружины) по предупреждению лесных пожаров;</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установлены тематические баннеры;</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проведено распространение тематических памяток;</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проведен месячник пожарной безопасности;</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совместно с членами МПТК проведены рейдовые мероприятия по соблюдению правил пожарной безопасности; </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проведена профилактическая операция - "Жилище-2025";</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проведена акция «Осторожно, Новогодняя ёлка»;</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установлены 57 автономных пожарных извещателей в 22 жилых помещениях граждан отдельных категорий;</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a:t>
                      </a:r>
                      <a:r>
                        <a:rPr lang="ru-RU" sz="1050" baseline="0" dirty="0" smtClean="0">
                          <a:solidFill>
                            <a:srgbClr val="000000"/>
                          </a:solidFill>
                          <a:effectLst/>
                          <a:latin typeface="Times New Roman" panose="02020603050405020304" pitchFamily="18" charset="0"/>
                          <a:ea typeface="Times New Roman" panose="02020603050405020304" pitchFamily="18" charset="0"/>
                        </a:rPr>
                        <a:t> </a:t>
                      </a:r>
                      <a:r>
                        <a:rPr lang="ru-RU" sz="1050" dirty="0" smtClean="0">
                          <a:solidFill>
                            <a:srgbClr val="000000"/>
                          </a:solidFill>
                          <a:effectLst/>
                          <a:latin typeface="Times New Roman" panose="02020603050405020304" pitchFamily="18" charset="0"/>
                          <a:ea typeface="Times New Roman" panose="02020603050405020304" pitchFamily="18" charset="0"/>
                        </a:rPr>
                        <a:t>проводились проверки работоспособности наружных источников противопожарного водоснабжения.  </a:t>
                      </a:r>
                    </a:p>
                    <a:p>
                      <a:pPr algn="just">
                        <a:lnSpc>
                          <a:spcPct val="107000"/>
                        </a:lnSpc>
                        <a:spcAft>
                          <a:spcPts val="0"/>
                        </a:spcAft>
                      </a:pPr>
                      <a:r>
                        <a:rPr lang="ru-RU" sz="1050" dirty="0" smtClean="0">
                          <a:solidFill>
                            <a:srgbClr val="000000"/>
                          </a:solidFill>
                          <a:effectLst/>
                          <a:latin typeface="Times New Roman" panose="02020603050405020304" pitchFamily="18" charset="0"/>
                          <a:ea typeface="Times New Roman" panose="02020603050405020304" pitchFamily="18" charset="0"/>
                        </a:rPr>
                        <a:t>В пожароопасный период 2025 года вблизи территорий ГП «Поселок Айхал» был зафиксирован лесной пожар, на который направлены были граждане (добровольцы) из числа населения п. Айхал. Добровольцы были обеспечены всем необходимым оборудованием, СИЗ, продуктами питания. </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ru-RU"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tr>
            </a:tbl>
          </a:graphicData>
        </a:graphic>
      </p:graphicFrame>
      <p:pic>
        <p:nvPicPr>
          <p:cNvPr id="4" name="Рисунок 3"/>
          <p:cNvPicPr>
            <a:picLocks noChangeAspect="1"/>
          </p:cNvPicPr>
          <p:nvPr/>
        </p:nvPicPr>
        <p:blipFill>
          <a:blip r:embed="rId3"/>
          <a:stretch>
            <a:fillRect/>
          </a:stretch>
        </p:blipFill>
        <p:spPr>
          <a:xfrm>
            <a:off x="322217" y="3448595"/>
            <a:ext cx="3405051" cy="2542902"/>
          </a:xfrm>
          <a:prstGeom prst="rect">
            <a:avLst/>
          </a:prstGeom>
        </p:spPr>
      </p:pic>
    </p:spTree>
    <p:extLst>
      <p:ext uri="{BB962C8B-B14F-4D97-AF65-F5344CB8AC3E}">
        <p14:creationId xmlns:p14="http://schemas.microsoft.com/office/powerpoint/2010/main" val="3538374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6251" y="286604"/>
            <a:ext cx="8856618" cy="835185"/>
          </a:xfrm>
        </p:spPr>
        <p:txBody>
          <a:bodyPr>
            <a:normAutofit/>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«Благоустройство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территорий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поселка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Айхал на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2022-2027 годы»</a:t>
            </a:r>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3190274465"/>
              </p:ext>
            </p:extLst>
          </p:nvPr>
        </p:nvGraphicFramePr>
        <p:xfrm>
          <a:off x="322218" y="2006930"/>
          <a:ext cx="2995748" cy="949960"/>
        </p:xfrm>
        <a:graphic>
          <a:graphicData uri="http://schemas.openxmlformats.org/drawingml/2006/table">
            <a:tbl>
              <a:tblPr firstRow="1" bandRow="1">
                <a:tableStyleId>{5C22544A-7EE6-4342-B048-85BDC9FD1C3A}</a:tableStyleId>
              </a:tblPr>
              <a:tblGrid>
                <a:gridCol w="1175657"/>
                <a:gridCol w="1193074"/>
                <a:gridCol w="627017"/>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28 524,9</a:t>
                      </a:r>
                      <a:endParaRPr lang="ru-RU" sz="1600" dirty="0"/>
                    </a:p>
                  </a:txBody>
                  <a:tcPr/>
                </a:tc>
                <a:tc>
                  <a:txBody>
                    <a:bodyPr/>
                    <a:lstStyle/>
                    <a:p>
                      <a:pPr algn="ctr"/>
                      <a:r>
                        <a:rPr lang="ru-RU" sz="1600" dirty="0" smtClean="0"/>
                        <a:t>20 892,4</a:t>
                      </a:r>
                      <a:endParaRPr lang="ru-RU" sz="1600" dirty="0"/>
                    </a:p>
                  </a:txBody>
                  <a:tcPr/>
                </a:tc>
                <a:tc>
                  <a:txBody>
                    <a:bodyPr/>
                    <a:lstStyle/>
                    <a:p>
                      <a:pPr algn="ctr"/>
                      <a:r>
                        <a:rPr lang="ru-RU" sz="1600" dirty="0" smtClean="0"/>
                        <a:t>73,2</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28</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526972" y="1981692"/>
            <a:ext cx="8238308" cy="4149142"/>
          </a:xfrm>
        </p:spPr>
        <p:txBody>
          <a:bodyPr>
            <a:normAutofit/>
          </a:bodyPr>
          <a:lstStyle/>
          <a:p>
            <a:pPr indent="0" algn="just">
              <a:spcAft>
                <a:spcPts val="0"/>
              </a:spcAft>
              <a:buNone/>
              <a:tabLst>
                <a:tab pos="540385" algn="l"/>
              </a:tabLst>
            </a:pPr>
            <a:r>
              <a:rPr lang="ru-RU" sz="1100" dirty="0">
                <a:latin typeface="Times New Roman" panose="02020603050405020304" pitchFamily="18" charset="0"/>
                <a:ea typeface="Times New Roman" panose="02020603050405020304" pitchFamily="18" charset="0"/>
                <a:cs typeface="Times New Roman" panose="02020603050405020304" pitchFamily="18" charset="0"/>
              </a:rPr>
              <a:t>В рамках реализации муниципальной программы «Благоустройство территории поселка Айхал на 2022-2027 годы» в 2025 году заключены муниципальные контракты на: </a:t>
            </a:r>
          </a:p>
          <a:p>
            <a:pPr indent="0" algn="just">
              <a:spcAft>
                <a:spcPts val="0"/>
              </a:spcAft>
              <a:buNone/>
              <a:tabLst>
                <a:tab pos="540385" algn="l"/>
              </a:tabLst>
            </a:pPr>
            <a:r>
              <a:rPr lang="ru-RU" sz="1100" dirty="0">
                <a:latin typeface="Times New Roman" panose="02020603050405020304" pitchFamily="18" charset="0"/>
                <a:ea typeface="Times New Roman" panose="02020603050405020304" pitchFamily="18" charset="0"/>
                <a:cs typeface="Times New Roman" panose="02020603050405020304" pitchFamily="18" charset="0"/>
              </a:rPr>
              <a:t>- содержание и обслуживание территорий общего пользования; </a:t>
            </a:r>
          </a:p>
          <a:p>
            <a:pPr indent="0" algn="just">
              <a:spcAft>
                <a:spcPts val="0"/>
              </a:spcAft>
              <a:buNone/>
              <a:tabLst>
                <a:tab pos="540385" algn="l"/>
              </a:tabLst>
            </a:pPr>
            <a:r>
              <a:rPr lang="ru-RU" sz="1100" dirty="0">
                <a:latin typeface="Times New Roman" panose="02020603050405020304" pitchFamily="18" charset="0"/>
                <a:ea typeface="Times New Roman" panose="02020603050405020304" pitchFamily="18" charset="0"/>
                <a:cs typeface="Times New Roman" panose="02020603050405020304" pitchFamily="18" charset="0"/>
              </a:rPr>
              <a:t>- содержание и обслуживание непридомовых территорий п. Айхал; </a:t>
            </a:r>
          </a:p>
          <a:p>
            <a:pPr indent="0" algn="just">
              <a:spcAft>
                <a:spcPts val="0"/>
              </a:spcAft>
              <a:buNone/>
              <a:tabLst>
                <a:tab pos="540385" algn="l"/>
              </a:tabLst>
            </a:pPr>
            <a:r>
              <a:rPr lang="ru-RU" sz="1100" dirty="0">
                <a:latin typeface="Times New Roman" panose="02020603050405020304" pitchFamily="18" charset="0"/>
                <a:ea typeface="Times New Roman" panose="02020603050405020304" pitchFamily="18" charset="0"/>
                <a:cs typeface="Times New Roman" panose="02020603050405020304" pitchFamily="18" charset="0"/>
              </a:rPr>
              <a:t>- обслуживание уличного освещения ГП «Поселок Айхал»;</a:t>
            </a:r>
          </a:p>
          <a:p>
            <a:pPr indent="0" algn="just">
              <a:spcAft>
                <a:spcPts val="0"/>
              </a:spcAft>
              <a:buNone/>
              <a:tabLst>
                <a:tab pos="540385" algn="l"/>
              </a:tabLst>
            </a:pPr>
            <a:r>
              <a:rPr lang="ru-RU" sz="1100" dirty="0">
                <a:latin typeface="Times New Roman" panose="02020603050405020304" pitchFamily="18" charset="0"/>
                <a:ea typeface="Times New Roman" panose="02020603050405020304" pitchFamily="18" charset="0"/>
                <a:cs typeface="Times New Roman" panose="02020603050405020304" pitchFamily="18" charset="0"/>
              </a:rPr>
              <a:t>- содержание мест захоронений;</a:t>
            </a:r>
          </a:p>
          <a:p>
            <a:pPr indent="0" algn="just">
              <a:spcAft>
                <a:spcPts val="0"/>
              </a:spcAft>
              <a:buNone/>
              <a:tabLst>
                <a:tab pos="540385" algn="l"/>
              </a:tabLst>
            </a:pPr>
            <a:r>
              <a:rPr lang="ru-RU" sz="1100" dirty="0">
                <a:latin typeface="Times New Roman" panose="02020603050405020304" pitchFamily="18" charset="0"/>
                <a:ea typeface="Times New Roman" panose="02020603050405020304" pitchFamily="18" charset="0"/>
                <a:cs typeface="Times New Roman" panose="02020603050405020304" pitchFamily="18" charset="0"/>
              </a:rPr>
              <a:t>В целях оформления внешнего облика поселка: </a:t>
            </a:r>
          </a:p>
          <a:p>
            <a:pPr indent="0" algn="just">
              <a:spcAft>
                <a:spcPts val="0"/>
              </a:spcAft>
              <a:buNone/>
              <a:tabLst>
                <a:tab pos="540385" algn="l"/>
              </a:tabLst>
            </a:pPr>
            <a:r>
              <a:rPr lang="ru-RU" sz="1100" dirty="0">
                <a:latin typeface="Times New Roman" panose="02020603050405020304" pitchFamily="18" charset="0"/>
                <a:ea typeface="Times New Roman" panose="02020603050405020304" pitchFamily="18" charset="0"/>
                <a:cs typeface="Times New Roman" panose="02020603050405020304" pitchFamily="18" charset="0"/>
              </a:rPr>
              <a:t>- в летний период выполнены работы по озеленению поселка – высажено 3 232 </a:t>
            </a:r>
            <a:r>
              <a:rPr lang="ru-RU" sz="1100" dirty="0" smtClean="0">
                <a:latin typeface="Times New Roman" panose="02020603050405020304" pitchFamily="18" charset="0"/>
                <a:ea typeface="Times New Roman" panose="02020603050405020304" pitchFamily="18" charset="0"/>
                <a:cs typeface="Times New Roman" panose="02020603050405020304" pitchFamily="18" charset="0"/>
              </a:rPr>
              <a:t>растения;</a:t>
            </a:r>
            <a:endParaRPr lang="ru-RU" sz="110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a:spcAft>
                <a:spcPts val="0"/>
              </a:spcAft>
              <a:buNone/>
              <a:tabLst>
                <a:tab pos="540385" algn="l"/>
              </a:tabLst>
            </a:pPr>
            <a:r>
              <a:rPr lang="ru-RU" sz="1100" dirty="0">
                <a:latin typeface="Times New Roman" panose="02020603050405020304" pitchFamily="18" charset="0"/>
                <a:ea typeface="Times New Roman" panose="02020603050405020304" pitchFamily="18" charset="0"/>
                <a:cs typeface="Times New Roman" panose="02020603050405020304" pitchFamily="18" charset="0"/>
              </a:rPr>
              <a:t>- произведены работы по оформлению улиц и площадей поселка флагами;</a:t>
            </a:r>
          </a:p>
          <a:p>
            <a:pPr indent="0" algn="just">
              <a:spcAft>
                <a:spcPts val="0"/>
              </a:spcAft>
              <a:buNone/>
              <a:tabLst>
                <a:tab pos="540385" algn="l"/>
              </a:tabLst>
            </a:pPr>
            <a:r>
              <a:rPr lang="ru-RU" sz="1100" dirty="0" smtClean="0">
                <a:latin typeface="Times New Roman" panose="02020603050405020304" pitchFamily="18" charset="0"/>
                <a:ea typeface="Times New Roman" panose="02020603050405020304" pitchFamily="18" charset="0"/>
                <a:cs typeface="Times New Roman" panose="02020603050405020304" pitchFamily="18" charset="0"/>
              </a:rPr>
              <a:t>- разработана </a:t>
            </a:r>
            <a:r>
              <a:rPr lang="ru-RU" sz="1100" dirty="0">
                <a:latin typeface="Times New Roman" panose="02020603050405020304" pitchFamily="18" charset="0"/>
                <a:ea typeface="Times New Roman" panose="02020603050405020304" pitchFamily="18" charset="0"/>
                <a:cs typeface="Times New Roman" panose="02020603050405020304" pitchFamily="18" charset="0"/>
              </a:rPr>
              <a:t>проектно-сметная документация на объект «Создание скейт-площадки» по адресу ул. Спортивная (СОК «Алмаз</a:t>
            </a:r>
            <a:r>
              <a:rPr lang="ru-RU" sz="11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10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a:spcAft>
                <a:spcPts val="0"/>
              </a:spcAft>
              <a:buNone/>
              <a:tabLst>
                <a:tab pos="540385" algn="l"/>
              </a:tabLst>
            </a:pPr>
            <a:r>
              <a:rPr lang="ru-RU" sz="1100" dirty="0" smtClean="0">
                <a:latin typeface="Times New Roman" panose="02020603050405020304" pitchFamily="18" charset="0"/>
                <a:ea typeface="Times New Roman" panose="02020603050405020304" pitchFamily="18" charset="0"/>
                <a:cs typeface="Times New Roman" panose="02020603050405020304" pitchFamily="18" charset="0"/>
              </a:rPr>
              <a:t>- на </a:t>
            </a:r>
            <a:r>
              <a:rPr lang="ru-RU" sz="1100" dirty="0">
                <a:latin typeface="Times New Roman" panose="02020603050405020304" pitchFamily="18" charset="0"/>
                <a:ea typeface="Times New Roman" panose="02020603050405020304" pitchFamily="18" charset="0"/>
                <a:cs typeface="Times New Roman" panose="02020603050405020304" pitchFamily="18" charset="0"/>
              </a:rPr>
              <a:t>площади Фонтанной установлен новый детский </a:t>
            </a:r>
            <a:r>
              <a:rPr lang="ru-RU" sz="1100" dirty="0" smtClean="0">
                <a:latin typeface="Times New Roman" panose="02020603050405020304" pitchFamily="18" charset="0"/>
                <a:ea typeface="Times New Roman" panose="02020603050405020304" pitchFamily="18" charset="0"/>
                <a:cs typeface="Times New Roman" panose="02020603050405020304" pitchFamily="18" charset="0"/>
              </a:rPr>
              <a:t>игровой;</a:t>
            </a:r>
            <a:endParaRPr lang="ru-RU" sz="110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a:spcAft>
                <a:spcPts val="0"/>
              </a:spcAft>
              <a:buNone/>
              <a:tabLst>
                <a:tab pos="540385" algn="l"/>
              </a:tabLst>
            </a:pPr>
            <a:r>
              <a:rPr lang="ru-RU" sz="1100" dirty="0" smtClean="0">
                <a:latin typeface="Times New Roman" panose="02020603050405020304" pitchFamily="18" charset="0"/>
                <a:ea typeface="Times New Roman" panose="02020603050405020304" pitchFamily="18" charset="0"/>
                <a:cs typeface="Times New Roman" panose="02020603050405020304" pitchFamily="18" charset="0"/>
              </a:rPr>
              <a:t>- в </a:t>
            </a:r>
            <a:r>
              <a:rPr lang="ru-RU" sz="1100" dirty="0">
                <a:latin typeface="Times New Roman" panose="02020603050405020304" pitchFamily="18" charset="0"/>
                <a:ea typeface="Times New Roman" panose="02020603050405020304" pitchFamily="18" charset="0"/>
                <a:cs typeface="Times New Roman" panose="02020603050405020304" pitchFamily="18" charset="0"/>
              </a:rPr>
              <a:t>парке «Здоровье» установлен тренажёр для занятий </a:t>
            </a:r>
            <a:r>
              <a:rPr lang="ru-RU" sz="1100" dirty="0" smtClean="0">
                <a:latin typeface="Times New Roman" panose="02020603050405020304" pitchFamily="18" charset="0"/>
                <a:ea typeface="Times New Roman" panose="02020603050405020304" pitchFamily="18" charset="0"/>
                <a:cs typeface="Times New Roman" panose="02020603050405020304" pitchFamily="18" charset="0"/>
              </a:rPr>
              <a:t>спортом;</a:t>
            </a:r>
            <a:endParaRPr lang="ru-RU" sz="1100"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a:spcAft>
                <a:spcPts val="0"/>
              </a:spcAft>
              <a:buNone/>
              <a:tabLst>
                <a:tab pos="540385" algn="l"/>
              </a:tabLst>
            </a:pPr>
            <a:r>
              <a:rPr lang="ru-RU" sz="1100" dirty="0" smtClean="0">
                <a:latin typeface="Times New Roman" panose="02020603050405020304" pitchFamily="18" charset="0"/>
                <a:ea typeface="Times New Roman" panose="02020603050405020304" pitchFamily="18" charset="0"/>
                <a:cs typeface="Times New Roman" panose="02020603050405020304" pitchFamily="18" charset="0"/>
              </a:rPr>
              <a:t>- приобретена </a:t>
            </a:r>
            <a:r>
              <a:rPr lang="ru-RU" sz="1100" dirty="0">
                <a:latin typeface="Times New Roman" panose="02020603050405020304" pitchFamily="18" charset="0"/>
                <a:ea typeface="Times New Roman" panose="02020603050405020304" pitchFamily="18" charset="0"/>
                <a:cs typeface="Times New Roman" panose="02020603050405020304" pitchFamily="18" charset="0"/>
              </a:rPr>
              <a:t>огнебиозащитная пропитка для обработки деревянных элементов на ЛЭК «Дружба </a:t>
            </a:r>
            <a:r>
              <a:rPr lang="ru-RU" sz="1100" dirty="0" smtClean="0">
                <a:latin typeface="Times New Roman" panose="02020603050405020304" pitchFamily="18" charset="0"/>
                <a:ea typeface="Times New Roman" panose="02020603050405020304" pitchFamily="18" charset="0"/>
                <a:cs typeface="Times New Roman" panose="02020603050405020304" pitchFamily="18" charset="0"/>
              </a:rPr>
              <a:t>народов»</a:t>
            </a:r>
            <a:endParaRPr lang="ru-RU" sz="11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322218" y="3431177"/>
            <a:ext cx="2995748" cy="2699657"/>
          </a:xfrm>
          <a:prstGeom prst="rect">
            <a:avLst/>
          </a:prstGeom>
        </p:spPr>
      </p:pic>
    </p:spTree>
    <p:extLst>
      <p:ext uri="{BB962C8B-B14F-4D97-AF65-F5344CB8AC3E}">
        <p14:creationId xmlns:p14="http://schemas.microsoft.com/office/powerpoint/2010/main" val="2339758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6251" y="286604"/>
            <a:ext cx="8856618" cy="835185"/>
          </a:xfrm>
        </p:spPr>
        <p:txBody>
          <a:bodyPr>
            <a:normAutofit fontScale="90000"/>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«Программа мероприятий по формированию законопослушного поведения участников дорожного движения в ГП «Поселок Айхал» на 2024-2027 годы»</a:t>
            </a:r>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1867966591"/>
              </p:ext>
            </p:extLst>
          </p:nvPr>
        </p:nvGraphicFramePr>
        <p:xfrm>
          <a:off x="322218" y="2289468"/>
          <a:ext cx="2995748" cy="949960"/>
        </p:xfrm>
        <a:graphic>
          <a:graphicData uri="http://schemas.openxmlformats.org/drawingml/2006/table">
            <a:tbl>
              <a:tblPr firstRow="1" bandRow="1">
                <a:tableStyleId>{5C22544A-7EE6-4342-B048-85BDC9FD1C3A}</a:tableStyleId>
              </a:tblPr>
              <a:tblGrid>
                <a:gridCol w="1149531"/>
                <a:gridCol w="1175657"/>
                <a:gridCol w="670560"/>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21,0</a:t>
                      </a:r>
                      <a:endParaRPr lang="ru-RU" sz="1600" dirty="0"/>
                    </a:p>
                  </a:txBody>
                  <a:tcPr/>
                </a:tc>
                <a:tc>
                  <a:txBody>
                    <a:bodyPr/>
                    <a:lstStyle/>
                    <a:p>
                      <a:pPr algn="ctr"/>
                      <a:r>
                        <a:rPr lang="ru-RU" sz="1600" dirty="0" smtClean="0"/>
                        <a:t>21,0</a:t>
                      </a:r>
                      <a:endParaRPr lang="ru-RU" sz="1600" dirty="0"/>
                    </a:p>
                  </a:txBody>
                  <a:tcPr/>
                </a:tc>
                <a:tc>
                  <a:txBody>
                    <a:bodyPr/>
                    <a:lstStyle/>
                    <a:p>
                      <a:pPr algn="ctr"/>
                      <a:r>
                        <a:rPr lang="ru-RU" sz="1600" dirty="0" smtClean="0"/>
                        <a:t>100,0</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29</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544389" y="3373142"/>
            <a:ext cx="8238308" cy="1001484"/>
          </a:xfrm>
        </p:spPr>
        <p:txBody>
          <a:bodyPr>
            <a:normAutofit/>
          </a:bodyPr>
          <a:lstStyle/>
          <a:p>
            <a:pPr indent="0" algn="just">
              <a:spcAft>
                <a:spcPts val="800"/>
              </a:spcAft>
              <a:buNone/>
            </a:pP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В рамках реализации муниципальной программы приобретены буклеты для проведения профилактического мероприятия «Внимание, Дети!»</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322218" y="3500846"/>
            <a:ext cx="2995748" cy="2316480"/>
          </a:xfrm>
          <a:prstGeom prst="rect">
            <a:avLst/>
          </a:prstGeom>
        </p:spPr>
      </p:pic>
    </p:spTree>
    <p:extLst>
      <p:ext uri="{BB962C8B-B14F-4D97-AF65-F5344CB8AC3E}">
        <p14:creationId xmlns:p14="http://schemas.microsoft.com/office/powerpoint/2010/main" val="4280219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3"/>
            <a:ext cx="10058400" cy="444916"/>
          </a:xfrm>
        </p:spPr>
        <p:txBody>
          <a:bodyPr>
            <a:noAutofit/>
          </a:bodyPr>
          <a:lstStyle/>
          <a:p>
            <a:pPr algn="ctr"/>
            <a:r>
              <a:rPr lang="ru-RU" sz="3600" dirty="0" smtClean="0">
                <a:latin typeface="Times New Roman" panose="02020603050405020304" pitchFamily="18" charset="0"/>
                <a:cs typeface="Times New Roman" panose="02020603050405020304" pitchFamily="18" charset="0"/>
              </a:rPr>
              <a:t>Основные понятия</a:t>
            </a:r>
            <a:endParaRPr lang="ru-RU"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26721" y="731519"/>
            <a:ext cx="10398034" cy="5408024"/>
          </a:xfrm>
        </p:spPr>
        <p:txBody>
          <a:bodyPr/>
          <a:lstStyle/>
          <a:p>
            <a:pPr lvl="0" algn="just">
              <a:lnSpc>
                <a:spcPct val="100000"/>
              </a:lnSpc>
              <a:buClr>
                <a:srgbClr val="E48312"/>
              </a:buClr>
            </a:pPr>
            <a:r>
              <a:rPr lang="ru-RU" sz="1600" b="1" dirty="0" smtClean="0">
                <a:solidFill>
                  <a:srgbClr val="000000">
                    <a:lumMod val="75000"/>
                    <a:lumOff val="25000"/>
                  </a:srgbClr>
                </a:solidFill>
                <a:latin typeface="Times New Roman" panose="02020603050405020304" pitchFamily="18" charset="0"/>
                <a:cs typeface="Times New Roman" panose="02020603050405020304" pitchFamily="18" charset="0"/>
              </a:rPr>
              <a:t>     Бюджет </a:t>
            </a:r>
            <a:r>
              <a:rPr lang="ru-RU" sz="1600" dirty="0">
                <a:solidFill>
                  <a:srgbClr val="000000">
                    <a:lumMod val="75000"/>
                    <a:lumOff val="25000"/>
                  </a:srgbClr>
                </a:solidFill>
                <a:latin typeface="Times New Roman" panose="02020603050405020304" pitchFamily="18" charset="0"/>
                <a:cs typeface="Times New Roman" panose="02020603050405020304" pitchFamily="18" charset="0"/>
              </a:rPr>
              <a:t>–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algn="just">
              <a:lnSpc>
                <a:spcPct val="100000"/>
              </a:lnSpc>
            </a:pPr>
            <a:endParaRPr lang="ru-RU" dirty="0" smtClean="0">
              <a:latin typeface="Times New Roman" panose="02020603050405020304" pitchFamily="18" charset="0"/>
              <a:cs typeface="Times New Roman" panose="02020603050405020304" pitchFamily="18" charset="0"/>
            </a:endParaRPr>
          </a:p>
          <a:p>
            <a:pPr algn="just">
              <a:lnSpc>
                <a:spcPct val="100000"/>
              </a:lnSpc>
            </a:pPr>
            <a:r>
              <a:rPr lang="ru-RU" dirty="0" smtClean="0">
                <a:latin typeface="Times New Roman" panose="02020603050405020304" pitchFamily="18" charset="0"/>
                <a:cs typeface="Times New Roman" panose="02020603050405020304" pitchFamily="18" charset="0"/>
              </a:rPr>
              <a:t>                 Доходы							 Расходы</a:t>
            </a:r>
          </a:p>
          <a:p>
            <a:pPr algn="just">
              <a:lnSpc>
                <a:spcPct val="100000"/>
              </a:lnSpc>
            </a:pPr>
            <a:endParaRPr lang="ru-RU" dirty="0">
              <a:latin typeface="Times New Roman" panose="02020603050405020304" pitchFamily="18" charset="0"/>
              <a:cs typeface="Times New Roman" panose="02020603050405020304" pitchFamily="18" charset="0"/>
            </a:endParaRPr>
          </a:p>
          <a:p>
            <a:pPr algn="just">
              <a:lnSpc>
                <a:spcPct val="100000"/>
              </a:lnSpc>
            </a:pPr>
            <a:endParaRPr lang="ru-RU" sz="1600" dirty="0" smtClean="0">
              <a:latin typeface="Times New Roman" panose="02020603050405020304" pitchFamily="18" charset="0"/>
              <a:cs typeface="Times New Roman" panose="02020603050405020304" pitchFamily="18" charset="0"/>
            </a:endParaRPr>
          </a:p>
          <a:p>
            <a:pPr algn="just">
              <a:lnSpc>
                <a:spcPct val="100000"/>
              </a:lnSpc>
            </a:pPr>
            <a:r>
              <a:rPr lang="ru-RU" sz="1600" b="1" dirty="0" smtClean="0">
                <a:latin typeface="Times New Roman" panose="02020603050405020304" pitchFamily="18" charset="0"/>
                <a:cs typeface="Times New Roman" panose="02020603050405020304" pitchFamily="18" charset="0"/>
              </a:rPr>
              <a:t>Доходы бюджета:</a:t>
            </a:r>
            <a:r>
              <a:rPr lang="ru-RU" sz="1600" dirty="0" smtClean="0">
                <a:latin typeface="Times New Roman" panose="02020603050405020304" pitchFamily="18" charset="0"/>
                <a:cs typeface="Times New Roman" panose="02020603050405020304" pitchFamily="18" charset="0"/>
              </a:rPr>
              <a:t> поступающие в бюджет денежные средства</a:t>
            </a:r>
          </a:p>
          <a:p>
            <a:pPr algn="just">
              <a:lnSpc>
                <a:spcPct val="100000"/>
              </a:lnSpc>
            </a:pPr>
            <a:r>
              <a:rPr lang="ru-RU" sz="1600" b="1" dirty="0" smtClean="0">
                <a:latin typeface="Times New Roman" panose="02020603050405020304" pitchFamily="18" charset="0"/>
                <a:cs typeface="Times New Roman" panose="02020603050405020304" pitchFamily="18" charset="0"/>
              </a:rPr>
              <a:t>Расходы бюджета:</a:t>
            </a:r>
            <a:r>
              <a:rPr lang="ru-RU" sz="1600" dirty="0" smtClean="0">
                <a:latin typeface="Times New Roman" panose="02020603050405020304" pitchFamily="18" charset="0"/>
                <a:cs typeface="Times New Roman" panose="02020603050405020304" pitchFamily="18" charset="0"/>
              </a:rPr>
              <a:t> выплачиваемые из бюджета денежные средства</a:t>
            </a:r>
          </a:p>
          <a:p>
            <a:pPr algn="just">
              <a:lnSpc>
                <a:spcPct val="100000"/>
              </a:lnSpc>
            </a:pPr>
            <a:r>
              <a:rPr lang="ru-RU" sz="3200" b="1" dirty="0" smtClean="0">
                <a:latin typeface="Times New Roman" panose="02020603050405020304" pitchFamily="18" charset="0"/>
                <a:cs typeface="Times New Roman" panose="02020603050405020304" pitchFamily="18" charset="0"/>
              </a:rPr>
              <a:t>Доходы&gt;Расходы</a:t>
            </a:r>
            <a:r>
              <a:rPr lang="ru-RU" sz="1600" dirty="0" smtClean="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Профицит бюджета </a:t>
            </a:r>
            <a:r>
              <a:rPr lang="ru-RU" sz="1600" dirty="0" smtClean="0">
                <a:latin typeface="Times New Roman" panose="02020603050405020304" pitchFamily="18" charset="0"/>
                <a:cs typeface="Times New Roman" panose="02020603050405020304" pitchFamily="18" charset="0"/>
              </a:rPr>
              <a:t>– превышение доходов бюджета над его расходами</a:t>
            </a:r>
          </a:p>
          <a:p>
            <a:pPr algn="just">
              <a:lnSpc>
                <a:spcPct val="100000"/>
              </a:lnSpc>
            </a:pPr>
            <a:r>
              <a:rPr lang="ru-RU" sz="3200" b="1" dirty="0" smtClean="0">
                <a:latin typeface="Times New Roman" panose="02020603050405020304" pitchFamily="18" charset="0"/>
                <a:cs typeface="Times New Roman" panose="02020603050405020304" pitchFamily="18" charset="0"/>
              </a:rPr>
              <a:t>Доходы</a:t>
            </a:r>
            <a:r>
              <a:rPr lang="ru-RU" sz="3200" b="1" dirty="0" smtClean="0">
                <a:latin typeface="Sylfaen" panose="010A0502050306030303" pitchFamily="18" charset="0"/>
                <a:cs typeface="Times New Roman" panose="02020603050405020304" pitchFamily="18" charset="0"/>
              </a:rPr>
              <a:t>&lt;</a:t>
            </a:r>
            <a:r>
              <a:rPr lang="ru-RU" sz="3200" b="1" dirty="0" smtClean="0">
                <a:latin typeface="Times New Roman" panose="02020603050405020304" pitchFamily="18" charset="0"/>
                <a:cs typeface="Times New Roman" panose="02020603050405020304" pitchFamily="18" charset="0"/>
              </a:rPr>
              <a:t>Расходы</a:t>
            </a:r>
            <a:r>
              <a:rPr lang="ru-RU" sz="1600" dirty="0" smtClean="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Дефицит бюджета </a:t>
            </a:r>
            <a:r>
              <a:rPr lang="ru-RU" sz="1600" dirty="0">
                <a:latin typeface="Times New Roman" panose="02020603050405020304" pitchFamily="18" charset="0"/>
                <a:cs typeface="Times New Roman" panose="02020603050405020304" pitchFamily="18" charset="0"/>
              </a:rPr>
              <a:t>– превышение </a:t>
            </a:r>
            <a:r>
              <a:rPr lang="ru-RU" sz="1600" dirty="0" smtClean="0">
                <a:latin typeface="Times New Roman" panose="02020603050405020304" pitchFamily="18" charset="0"/>
                <a:cs typeface="Times New Roman" panose="02020603050405020304" pitchFamily="18" charset="0"/>
              </a:rPr>
              <a:t>расходов бюджета </a:t>
            </a:r>
            <a:r>
              <a:rPr lang="ru-RU" sz="1600" dirty="0">
                <a:latin typeface="Times New Roman" panose="02020603050405020304" pitchFamily="18" charset="0"/>
                <a:cs typeface="Times New Roman" panose="02020603050405020304" pitchFamily="18" charset="0"/>
              </a:rPr>
              <a:t>над его </a:t>
            </a:r>
            <a:r>
              <a:rPr lang="ru-RU" sz="1600" dirty="0" smtClean="0">
                <a:latin typeface="Times New Roman" panose="02020603050405020304" pitchFamily="18" charset="0"/>
                <a:cs typeface="Times New Roman" panose="02020603050405020304" pitchFamily="18" charset="0"/>
              </a:rPr>
              <a:t>доходами</a:t>
            </a:r>
            <a:endParaRPr lang="ru-RU" sz="16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9C7C6B0D-085F-4A60-BA53-AC596861E901}" type="slidenum">
              <a:rPr lang="ru-RU" smtClean="0"/>
              <a:t>3</a:t>
            </a:fld>
            <a:endParaRPr lang="ru-RU"/>
          </a:p>
        </p:txBody>
      </p:sp>
      <p:pic>
        <p:nvPicPr>
          <p:cNvPr id="5" name="Рисунок 4"/>
          <p:cNvPicPr>
            <a:picLocks noChangeAspect="1"/>
          </p:cNvPicPr>
          <p:nvPr/>
        </p:nvPicPr>
        <p:blipFill>
          <a:blip r:embed="rId2"/>
          <a:stretch>
            <a:fillRect/>
          </a:stretch>
        </p:blipFill>
        <p:spPr>
          <a:xfrm>
            <a:off x="5111932" y="1402079"/>
            <a:ext cx="2307772" cy="1680754"/>
          </a:xfrm>
          <a:prstGeom prst="rect">
            <a:avLst/>
          </a:prstGeom>
        </p:spPr>
      </p:pic>
      <p:sp>
        <p:nvSpPr>
          <p:cNvPr id="6" name="Стрелка вправо 5"/>
          <p:cNvSpPr/>
          <p:nvPr/>
        </p:nvSpPr>
        <p:spPr>
          <a:xfrm>
            <a:off x="3648892" y="186080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a:off x="7820080" y="186080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3"/>
          <a:stretch>
            <a:fillRect/>
          </a:stretch>
        </p:blipFill>
        <p:spPr>
          <a:xfrm>
            <a:off x="11068595" y="143333"/>
            <a:ext cx="938865" cy="908383"/>
          </a:xfrm>
          <a:prstGeom prst="rect">
            <a:avLst/>
          </a:prstGeom>
        </p:spPr>
      </p:pic>
    </p:spTree>
    <p:extLst>
      <p:ext uri="{BB962C8B-B14F-4D97-AF65-F5344CB8AC3E}">
        <p14:creationId xmlns:p14="http://schemas.microsoft.com/office/powerpoint/2010/main" val="26672999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6251" y="286604"/>
            <a:ext cx="8856618" cy="835185"/>
          </a:xfrm>
        </p:spPr>
        <p:txBody>
          <a:bodyPr>
            <a:normAutofit/>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«Реализация градостроительной политики на территории ГП «Поселок Айхал» на 2024-2029 годы»</a:t>
            </a:r>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1769383094"/>
              </p:ext>
            </p:extLst>
          </p:nvPr>
        </p:nvGraphicFramePr>
        <p:xfrm>
          <a:off x="322218" y="2289468"/>
          <a:ext cx="2995748" cy="949960"/>
        </p:xfrm>
        <a:graphic>
          <a:graphicData uri="http://schemas.openxmlformats.org/drawingml/2006/table">
            <a:tbl>
              <a:tblPr firstRow="1" bandRow="1">
                <a:tableStyleId>{5C22544A-7EE6-4342-B048-85BDC9FD1C3A}</a:tableStyleId>
              </a:tblPr>
              <a:tblGrid>
                <a:gridCol w="1097279"/>
                <a:gridCol w="1201783"/>
                <a:gridCol w="696686"/>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3 887,1</a:t>
                      </a:r>
                      <a:endParaRPr lang="ru-RU" sz="1600" dirty="0"/>
                    </a:p>
                  </a:txBody>
                  <a:tcPr/>
                </a:tc>
                <a:tc>
                  <a:txBody>
                    <a:bodyPr/>
                    <a:lstStyle/>
                    <a:p>
                      <a:pPr algn="ctr"/>
                      <a:r>
                        <a:rPr lang="ru-RU" sz="1600" dirty="0" smtClean="0"/>
                        <a:t>3 887,1</a:t>
                      </a:r>
                      <a:endParaRPr lang="ru-RU" sz="1600" dirty="0"/>
                    </a:p>
                  </a:txBody>
                  <a:tcPr/>
                </a:tc>
                <a:tc>
                  <a:txBody>
                    <a:bodyPr/>
                    <a:lstStyle/>
                    <a:p>
                      <a:pPr algn="ctr"/>
                      <a:r>
                        <a:rPr lang="ru-RU" sz="1600" dirty="0" smtClean="0"/>
                        <a:t>100,0</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30</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544389" y="3373142"/>
            <a:ext cx="8238308" cy="1001484"/>
          </a:xfrm>
        </p:spPr>
        <p:txBody>
          <a:bodyPr>
            <a:normAutofit/>
          </a:bodyPr>
          <a:lstStyle/>
          <a:p>
            <a:pPr indent="0" algn="just">
              <a:spcAft>
                <a:spcPts val="800"/>
              </a:spcAft>
              <a:buNone/>
            </a:pPr>
            <a:r>
              <a:rPr lang="ru-RU" sz="1200" dirty="0" smtClean="0">
                <a:latin typeface="Times New Roman" panose="02020603050405020304" pitchFamily="18" charset="0"/>
                <a:ea typeface="Times New Roman" panose="02020603050405020304" pitchFamily="18" charset="0"/>
              </a:rPr>
              <a:t>В 2025 году исполнен муниципальный контракт на </a:t>
            </a:r>
            <a:r>
              <a:rPr lang="ru-RU" sz="1200" dirty="0">
                <a:latin typeface="Times New Roman" panose="02020603050405020304" pitchFamily="18" charset="0"/>
                <a:ea typeface="Times New Roman" panose="02020603050405020304" pitchFamily="18" charset="0"/>
              </a:rPr>
              <a:t>выполнение работ по внесению изменений в документы территориального планирования, градостроительного зонирования, планировки территории (внесение изменений в генеральный план и правила землепользования и застройки </a:t>
            </a:r>
            <a:r>
              <a:rPr lang="ru-RU" sz="1200" dirty="0" smtClean="0">
                <a:latin typeface="Times New Roman" panose="02020603050405020304" pitchFamily="18" charset="0"/>
                <a:ea typeface="Times New Roman" panose="02020603050405020304" pitchFamily="18" charset="0"/>
              </a:rPr>
              <a:t>МО «Поселок </a:t>
            </a:r>
            <a:r>
              <a:rPr lang="ru-RU" sz="1200" dirty="0">
                <a:latin typeface="Times New Roman" panose="02020603050405020304" pitchFamily="18" charset="0"/>
                <a:ea typeface="Times New Roman" panose="02020603050405020304" pitchFamily="18" charset="0"/>
              </a:rPr>
              <a:t>Айхал» </a:t>
            </a:r>
            <a:r>
              <a:rPr lang="ru-RU" sz="1200" dirty="0" smtClean="0">
                <a:latin typeface="Times New Roman" panose="02020603050405020304" pitchFamily="18" charset="0"/>
                <a:ea typeface="Times New Roman" panose="02020603050405020304" pitchFamily="18" charset="0"/>
              </a:rPr>
              <a:t>Мирнинского района </a:t>
            </a:r>
            <a:r>
              <a:rPr lang="ru-RU" sz="1200" dirty="0">
                <a:latin typeface="Times New Roman" panose="02020603050405020304" pitchFamily="18" charset="0"/>
                <a:ea typeface="Times New Roman" panose="02020603050405020304" pitchFamily="18" charset="0"/>
              </a:rPr>
              <a:t>Республики Саха (Якутия)</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322218" y="3634401"/>
            <a:ext cx="2995748" cy="2052298"/>
          </a:xfrm>
          <a:prstGeom prst="rect">
            <a:avLst/>
          </a:prstGeom>
        </p:spPr>
      </p:pic>
    </p:spTree>
    <p:extLst>
      <p:ext uri="{BB962C8B-B14F-4D97-AF65-F5344CB8AC3E}">
        <p14:creationId xmlns:p14="http://schemas.microsoft.com/office/powerpoint/2010/main" val="1040029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6251" y="286604"/>
            <a:ext cx="8856618" cy="835185"/>
          </a:xfrm>
        </p:spPr>
        <p:txBody>
          <a:bodyPr>
            <a:normAutofit/>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«Формирование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комфортной городской среды на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2018-2027 годы»</a:t>
            </a:r>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3472101243"/>
              </p:ext>
            </p:extLst>
          </p:nvPr>
        </p:nvGraphicFramePr>
        <p:xfrm>
          <a:off x="322218" y="2289468"/>
          <a:ext cx="2995748" cy="949960"/>
        </p:xfrm>
        <a:graphic>
          <a:graphicData uri="http://schemas.openxmlformats.org/drawingml/2006/table">
            <a:tbl>
              <a:tblPr firstRow="1" bandRow="1">
                <a:tableStyleId>{5C22544A-7EE6-4342-B048-85BDC9FD1C3A}</a:tableStyleId>
              </a:tblPr>
              <a:tblGrid>
                <a:gridCol w="1175657"/>
                <a:gridCol w="1193074"/>
                <a:gridCol w="627017"/>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2 500,0</a:t>
                      </a:r>
                      <a:endParaRPr lang="ru-RU" sz="1600" dirty="0"/>
                    </a:p>
                  </a:txBody>
                  <a:tcPr/>
                </a:tc>
                <a:tc>
                  <a:txBody>
                    <a:bodyPr/>
                    <a:lstStyle/>
                    <a:p>
                      <a:pPr algn="ctr"/>
                      <a:r>
                        <a:rPr lang="ru-RU" sz="1600" dirty="0" smtClean="0"/>
                        <a:t>0,0</a:t>
                      </a:r>
                      <a:endParaRPr lang="ru-RU" sz="1600" dirty="0"/>
                    </a:p>
                  </a:txBody>
                  <a:tcPr/>
                </a:tc>
                <a:tc>
                  <a:txBody>
                    <a:bodyPr/>
                    <a:lstStyle/>
                    <a:p>
                      <a:pPr algn="ctr"/>
                      <a:r>
                        <a:rPr lang="ru-RU" sz="1600" dirty="0" smtClean="0"/>
                        <a:t>0,0</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31</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553098" y="2508070"/>
            <a:ext cx="8238308" cy="720062"/>
          </a:xfrm>
        </p:spPr>
        <p:txBody>
          <a:bodyPr>
            <a:normAutofit/>
          </a:bodyPr>
          <a:lstStyle/>
          <a:p>
            <a:pPr indent="0" algn="just">
              <a:spcAft>
                <a:spcPts val="800"/>
              </a:spcAft>
              <a:buNone/>
            </a:pPr>
            <a:r>
              <a:rPr lang="ru-RU" sz="1200" dirty="0" smtClean="0">
                <a:latin typeface="Times New Roman" panose="02020603050405020304" pitchFamily="18" charset="0"/>
              </a:rPr>
              <a:t>Цели муниципальной программы повышение уровня качества и комфорта дворовых территорий муниципального образования, повышение уровня комфорта территорий общего пользования (парки, скверы, улицы, площади), повышение уровня вовлеченности заинтересованных граждан, организаций в реализацию мероприятий по благоустройству территорий.</a:t>
            </a:r>
            <a:endParaRPr lang="ru-RU" sz="120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322218" y="3509553"/>
            <a:ext cx="2995748" cy="2438401"/>
          </a:xfrm>
          <a:prstGeom prst="rect">
            <a:avLst/>
          </a:prstGeom>
        </p:spPr>
      </p:pic>
    </p:spTree>
    <p:extLst>
      <p:ext uri="{BB962C8B-B14F-4D97-AF65-F5344CB8AC3E}">
        <p14:creationId xmlns:p14="http://schemas.microsoft.com/office/powerpoint/2010/main" val="3604547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1783" y="286604"/>
            <a:ext cx="9231086" cy="1211270"/>
          </a:xfrm>
        </p:spPr>
        <p:txBody>
          <a:bodyPr>
            <a:normAutofit fontScale="90000"/>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«Осуществление деятельности по обращению с животными без владельцев на территории городского поселения «Поселок Айхал» муниципального района «Мирнинский район» Республики Саха (Якутия) на 2025-2030 годы»</a:t>
            </a:r>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4047396959"/>
              </p:ext>
            </p:extLst>
          </p:nvPr>
        </p:nvGraphicFramePr>
        <p:xfrm>
          <a:off x="322218" y="2289468"/>
          <a:ext cx="2995748" cy="949960"/>
        </p:xfrm>
        <a:graphic>
          <a:graphicData uri="http://schemas.openxmlformats.org/drawingml/2006/table">
            <a:tbl>
              <a:tblPr firstRow="1" bandRow="1">
                <a:tableStyleId>{5C22544A-7EE6-4342-B048-85BDC9FD1C3A}</a:tableStyleId>
              </a:tblPr>
              <a:tblGrid>
                <a:gridCol w="1175657"/>
                <a:gridCol w="1193074"/>
                <a:gridCol w="627017"/>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514,2</a:t>
                      </a:r>
                      <a:endParaRPr lang="ru-RU" sz="1600" dirty="0"/>
                    </a:p>
                  </a:txBody>
                  <a:tcPr/>
                </a:tc>
                <a:tc>
                  <a:txBody>
                    <a:bodyPr/>
                    <a:lstStyle/>
                    <a:p>
                      <a:pPr algn="ctr"/>
                      <a:r>
                        <a:rPr lang="ru-RU" sz="1600" dirty="0" smtClean="0"/>
                        <a:t>512,6</a:t>
                      </a:r>
                      <a:endParaRPr lang="ru-RU" sz="1600" dirty="0"/>
                    </a:p>
                  </a:txBody>
                  <a:tcPr/>
                </a:tc>
                <a:tc>
                  <a:txBody>
                    <a:bodyPr/>
                    <a:lstStyle/>
                    <a:p>
                      <a:pPr algn="ctr"/>
                      <a:r>
                        <a:rPr lang="ru-RU" sz="1600" dirty="0" smtClean="0"/>
                        <a:t>99,7</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32</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509554" y="2289468"/>
            <a:ext cx="8395063" cy="3527858"/>
          </a:xfrm>
        </p:spPr>
        <p:txBody>
          <a:bodyPr>
            <a:normAutofit fontScale="77500" lnSpcReduction="20000"/>
          </a:bodyPr>
          <a:lstStyle/>
          <a:p>
            <a:pPr algn="just">
              <a:lnSpc>
                <a:spcPct val="100000"/>
              </a:lnSpc>
            </a:pP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В рамках организации мероприятий по осуществлению деятельности по обращению с животными без владельцев в течении 2025 года заключено Соглашение об эффективном выполнении переданных органам местного самоуправления отдельных государственных полномочий по организации мероприятий при осуществлении деятельности по обращению с животными без владельцев и целевом использовании выделенной субвенции на 2025 год. Сумма субвенции с бюджета Республики Саха (Якутия) на оказание услуг по отлову, транспортировке, содержанию безнадзорных животных на территории ГП «Поселок Айхал» составила </a:t>
            </a:r>
            <a:r>
              <a:rPr lang="ru-RU" sz="1800" dirty="0" smtClean="0">
                <a:latin typeface="Times New Roman" panose="02020603050405020304" pitchFamily="18" charset="0"/>
                <a:cs typeface="Times New Roman" panose="02020603050405020304" pitchFamily="18" charset="0"/>
              </a:rPr>
              <a:t>300,0 тыс. руб. </a:t>
            </a:r>
            <a:r>
              <a:rPr lang="ru-RU" sz="1800" dirty="0">
                <a:latin typeface="Times New Roman" panose="02020603050405020304" pitchFamily="18" charset="0"/>
                <a:cs typeface="Times New Roman" panose="02020603050405020304" pitchFamily="18" charset="0"/>
              </a:rPr>
              <a:t>Также в бюджете ГП «Поселок Айхал» предусмотрены денежные средства на оказание вышеуказанных услуг в размере </a:t>
            </a:r>
            <a:r>
              <a:rPr lang="ru-RU" sz="1800" dirty="0" smtClean="0">
                <a:latin typeface="Times New Roman" panose="02020603050405020304" pitchFamily="18" charset="0"/>
                <a:cs typeface="Times New Roman" panose="02020603050405020304" pitchFamily="18" charset="0"/>
              </a:rPr>
              <a:t>214,2 тыс. руб. </a:t>
            </a:r>
            <a:r>
              <a:rPr lang="ru-RU" sz="1800" dirty="0">
                <a:latin typeface="Times New Roman" panose="02020603050405020304" pitchFamily="18" charset="0"/>
                <a:cs typeface="Times New Roman" panose="02020603050405020304" pitchFamily="18" charset="0"/>
              </a:rPr>
              <a:t>Финансирование указанных выше мероприятий за 2025 год составило </a:t>
            </a:r>
            <a:r>
              <a:rPr lang="ru-RU" sz="1800" dirty="0" smtClean="0">
                <a:latin typeface="Times New Roman" panose="02020603050405020304" pitchFamily="18" charset="0"/>
                <a:cs typeface="Times New Roman" panose="02020603050405020304" pitchFamily="18" charset="0"/>
              </a:rPr>
              <a:t>514,2 тыс. руб.</a:t>
            </a:r>
          </a:p>
          <a:p>
            <a:pPr algn="just">
              <a:lnSpc>
                <a:spcPct val="100000"/>
              </a:lnSpc>
            </a:pPr>
            <a:r>
              <a:rPr lang="ru-RU" sz="1800" dirty="0" smtClean="0">
                <a:latin typeface="Times New Roman" panose="02020603050405020304" pitchFamily="18" charset="0"/>
                <a:cs typeface="Times New Roman" panose="02020603050405020304" pitchFamily="18" charset="0"/>
              </a:rPr>
              <a:t>За </a:t>
            </a:r>
            <a:r>
              <a:rPr lang="ru-RU" sz="1800" dirty="0">
                <a:latin typeface="Times New Roman" panose="02020603050405020304" pitchFamily="18" charset="0"/>
                <a:cs typeface="Times New Roman" panose="02020603050405020304" pitchFamily="18" charset="0"/>
              </a:rPr>
              <a:t>отчетный период 2025 года произведен отлов 33 безнадзорных собак с территорий п. Айхал.  </a:t>
            </a:r>
          </a:p>
          <a:p>
            <a:pPr algn="just">
              <a:lnSpc>
                <a:spcPct val="100000"/>
              </a:lnSpc>
            </a:pPr>
            <a:r>
              <a:rPr lang="ru-RU" sz="1800" dirty="0">
                <a:latin typeface="Times New Roman" panose="02020603050405020304" pitchFamily="18" charset="0"/>
                <a:cs typeface="Times New Roman" panose="02020603050405020304" pitchFamily="18" charset="0"/>
              </a:rPr>
              <a:t>Администрацией ГП «Поселок Айхал» проводились рейдовые мероприятий по территории п. Айхал с целью выявления безнадзорных животных.</a:t>
            </a:r>
          </a:p>
          <a:p>
            <a:pPr algn="just">
              <a:lnSpc>
                <a:spcPct val="100000"/>
              </a:lnSpc>
            </a:pPr>
            <a:r>
              <a:rPr lang="ru-RU" sz="1800" dirty="0">
                <a:latin typeface="Times New Roman" panose="02020603050405020304" pitchFamily="18" charset="0"/>
                <a:cs typeface="Times New Roman" panose="02020603050405020304" pitchFamily="18" charset="0"/>
              </a:rPr>
              <a:t>Проводилось информирование граждан о соблюдении правил содержания домашних животных, путем публикации информации на сайте администрации, в мессенджерах. Также уведомление граждан проведено по средствам разрешения памяток на информационных стендах в многоквартирных домах</a:t>
            </a:r>
            <a:r>
              <a:rPr lang="ru-RU" sz="1800" dirty="0" smtClean="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579223" y="2879675"/>
            <a:ext cx="8325394" cy="276999"/>
          </a:xfrm>
          <a:prstGeom prst="rect">
            <a:avLst/>
          </a:prstGeom>
        </p:spPr>
        <p:txBody>
          <a:bodyPr wrap="square">
            <a:spAutoFit/>
          </a:bodyPr>
          <a:lstStyle/>
          <a:p>
            <a:pPr indent="450215" algn="just">
              <a:spcAft>
                <a:spcPts val="0"/>
              </a:spcAft>
            </a:pPr>
            <a:endParaRPr lang="ru-RU"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322218" y="3483428"/>
            <a:ext cx="2995748" cy="1898469"/>
          </a:xfrm>
          <a:prstGeom prst="rect">
            <a:avLst/>
          </a:prstGeom>
        </p:spPr>
      </p:pic>
    </p:spTree>
    <p:extLst>
      <p:ext uri="{BB962C8B-B14F-4D97-AF65-F5344CB8AC3E}">
        <p14:creationId xmlns:p14="http://schemas.microsoft.com/office/powerpoint/2010/main" val="1823954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1783" y="286604"/>
            <a:ext cx="9231086" cy="1211270"/>
          </a:xfrm>
        </p:spPr>
        <p:txBody>
          <a:bodyPr>
            <a:normAutofit fontScale="90000"/>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«Поддержка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и развитие малого и среднего предпринимательства в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городском поселении «Поселок Айхал» муниципального района «Мирнинский район»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Республики Саха (Якутия) на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2022-2027 годы»</a:t>
            </a:r>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250019738"/>
              </p:ext>
            </p:extLst>
          </p:nvPr>
        </p:nvGraphicFramePr>
        <p:xfrm>
          <a:off x="322218" y="2037442"/>
          <a:ext cx="2995748" cy="949960"/>
        </p:xfrm>
        <a:graphic>
          <a:graphicData uri="http://schemas.openxmlformats.org/drawingml/2006/table">
            <a:tbl>
              <a:tblPr firstRow="1" bandRow="1">
                <a:tableStyleId>{5C22544A-7EE6-4342-B048-85BDC9FD1C3A}</a:tableStyleId>
              </a:tblPr>
              <a:tblGrid>
                <a:gridCol w="1114696"/>
                <a:gridCol w="1184366"/>
                <a:gridCol w="696686"/>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984,0</a:t>
                      </a:r>
                      <a:endParaRPr lang="ru-RU" sz="1600" dirty="0"/>
                    </a:p>
                  </a:txBody>
                  <a:tcPr/>
                </a:tc>
                <a:tc>
                  <a:txBody>
                    <a:bodyPr/>
                    <a:lstStyle/>
                    <a:p>
                      <a:pPr algn="ctr"/>
                      <a:r>
                        <a:rPr lang="ru-RU" sz="1600" dirty="0" smtClean="0"/>
                        <a:t>984,0</a:t>
                      </a:r>
                      <a:endParaRPr lang="ru-RU" sz="1600" dirty="0"/>
                    </a:p>
                  </a:txBody>
                  <a:tcPr/>
                </a:tc>
                <a:tc>
                  <a:txBody>
                    <a:bodyPr/>
                    <a:lstStyle/>
                    <a:p>
                      <a:pPr algn="ctr"/>
                      <a:r>
                        <a:rPr lang="ru-RU" sz="1600" dirty="0" smtClean="0"/>
                        <a:t>100,0</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33</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509554" y="1854927"/>
            <a:ext cx="8395063" cy="4397828"/>
          </a:xfrm>
        </p:spPr>
        <p:txBody>
          <a:bodyPr>
            <a:normAutofit/>
          </a:bodyPr>
          <a:lstStyle/>
          <a:p>
            <a:pPr algn="just">
              <a:lnSpc>
                <a:spcPct val="100000"/>
              </a:lnSpc>
            </a:pPr>
            <a:r>
              <a:rPr lang="ru-RU" sz="1800" dirty="0" smtClean="0">
                <a:latin typeface="Times New Roman" panose="02020603050405020304" pitchFamily="18" charset="0"/>
                <a:cs typeface="Times New Roman" panose="02020603050405020304" pitchFamily="18" charset="0"/>
              </a:rPr>
              <a:t>     </a:t>
            </a:r>
            <a:endParaRPr lang="ru-RU" sz="18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348344" y="3335382"/>
            <a:ext cx="2995748" cy="2455818"/>
          </a:xfrm>
          <a:prstGeom prst="rect">
            <a:avLst/>
          </a:prstGeom>
        </p:spPr>
      </p:pic>
      <p:sp>
        <p:nvSpPr>
          <p:cNvPr id="9" name="Прямоугольник 8"/>
          <p:cNvSpPr/>
          <p:nvPr/>
        </p:nvSpPr>
        <p:spPr>
          <a:xfrm>
            <a:off x="3579223" y="2879675"/>
            <a:ext cx="8325394" cy="2123658"/>
          </a:xfrm>
          <a:prstGeom prst="rect">
            <a:avLst/>
          </a:prstGeom>
        </p:spPr>
        <p:txBody>
          <a:bodyPr wrap="square">
            <a:spAutoFit/>
          </a:bodyPr>
          <a:lstStyle/>
          <a:p>
            <a:pPr indent="450215" algn="just">
              <a:spcAft>
                <a:spcPts val="0"/>
              </a:spcAft>
            </a:pPr>
            <a:r>
              <a:rPr lang="ru-RU" sz="1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Основными </a:t>
            </a:r>
            <a:r>
              <a:rPr lang="ru-RU"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целями реализации программы по поддержке и развитию предпринимательства в поселке Айхал Мирнинского района Республики Саха (Якутия) является наращивание предпринимательского ресурса и создание и обеспечение благоприятных условий для развития и повышения конкурентоспособности малого предпринимательства на территории п. Айхал Мирнинского района Республики Саха (Якутия), а также содействие повышению уровня жизни населения. Сумма финансирования мероприятий программы в </a:t>
            </a:r>
            <a:r>
              <a:rPr lang="ru-RU" sz="1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2025 </a:t>
            </a:r>
            <a:r>
              <a:rPr lang="ru-RU"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году составила </a:t>
            </a:r>
            <a:r>
              <a:rPr lang="ru-RU" sz="1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984,0 тыс. руб.</a:t>
            </a:r>
          </a:p>
          <a:p>
            <a:pPr indent="450215" algn="just">
              <a:spcAft>
                <a:spcPts val="0"/>
              </a:spcAft>
            </a:pPr>
            <a:r>
              <a:rPr lang="ru-RU"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Ежегодно в соответствии с Постановлением Правительства Республики Саха (Якутия) от 06.11.2008 № 468 «О Перечне  государственного имущества Республики Саха (Якутия), предназначенного для предоставления в аренду субъектам малого и среднего предпринимательства и организациям, образующим инфраструктуру поддержки малого и среднего предпринимательства», утверждается Перечень муниципального имущества </a:t>
            </a:r>
            <a:r>
              <a:rPr lang="ru-RU" sz="1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ГП «Поселок </a:t>
            </a:r>
            <a:r>
              <a:rPr lang="ru-RU"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Айхал», передаваемого в аренду субъектам малого и среднего предпринимательства и организациям, организующим инфраструктуру поддержки малого и среднего </a:t>
            </a:r>
            <a:r>
              <a:rPr lang="ru-RU" sz="1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предпринимательства</a:t>
            </a:r>
            <a:r>
              <a:rPr lang="ru-RU"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576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1783" y="286604"/>
            <a:ext cx="9231086" cy="1211270"/>
          </a:xfrm>
        </p:spPr>
        <p:txBody>
          <a:bodyPr>
            <a:normAutofit/>
          </a:bodyPr>
          <a:lstStyle/>
          <a:p>
            <a:pPr algn="ct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Муниципальная программа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«Экология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и охрана окружающей среды в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городском поселении «Поселок Айхал» </a:t>
            </a:r>
            <a:r>
              <a:rPr lang="ru-RU" sz="2200" spc="0" dirty="0">
                <a:solidFill>
                  <a:prstClr val="black">
                    <a:lumMod val="85000"/>
                    <a:lumOff val="15000"/>
                  </a:prstClr>
                </a:solidFill>
                <a:latin typeface="Times New Roman" panose="02020603050405020304" pitchFamily="18" charset="0"/>
                <a:cs typeface="Times New Roman" panose="02020603050405020304" pitchFamily="18" charset="0"/>
              </a:rPr>
              <a:t>на </a:t>
            </a:r>
            <a:r>
              <a:rPr lang="ru-RU" sz="2200" spc="0" dirty="0" smtClean="0">
                <a:solidFill>
                  <a:prstClr val="black">
                    <a:lumMod val="85000"/>
                    <a:lumOff val="15000"/>
                  </a:prstClr>
                </a:solidFill>
                <a:latin typeface="Times New Roman" panose="02020603050405020304" pitchFamily="18" charset="0"/>
                <a:cs typeface="Times New Roman" panose="02020603050405020304" pitchFamily="18" charset="0"/>
              </a:rPr>
              <a:t>2022-2027 годы»</a:t>
            </a:r>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2030815487"/>
              </p:ext>
            </p:extLst>
          </p:nvPr>
        </p:nvGraphicFramePr>
        <p:xfrm>
          <a:off x="322218" y="2289468"/>
          <a:ext cx="2995748" cy="949960"/>
        </p:xfrm>
        <a:graphic>
          <a:graphicData uri="http://schemas.openxmlformats.org/drawingml/2006/table">
            <a:tbl>
              <a:tblPr firstRow="1" bandRow="1">
                <a:tableStyleId>{5C22544A-7EE6-4342-B048-85BDC9FD1C3A}</a:tableStyleId>
              </a:tblPr>
              <a:tblGrid>
                <a:gridCol w="1175657"/>
                <a:gridCol w="1193074"/>
                <a:gridCol w="627017"/>
              </a:tblGrid>
              <a:tr h="370840">
                <a:tc>
                  <a:txBody>
                    <a:bodyPr/>
                    <a:lstStyle/>
                    <a:p>
                      <a:pPr algn="ctr"/>
                      <a:r>
                        <a:rPr lang="ru-RU" sz="1600" dirty="0" smtClean="0"/>
                        <a:t>План</a:t>
                      </a:r>
                    </a:p>
                    <a:p>
                      <a:pPr algn="ctr"/>
                      <a:r>
                        <a:rPr lang="ru-RU" sz="1600" dirty="0" smtClean="0"/>
                        <a:t>(тыс. руб.)</a:t>
                      </a:r>
                    </a:p>
                  </a:txBody>
                  <a:tcPr/>
                </a:tc>
                <a:tc>
                  <a:txBody>
                    <a:bodyPr/>
                    <a:lstStyle/>
                    <a:p>
                      <a:pPr algn="ctr"/>
                      <a:r>
                        <a:rPr lang="ru-RU" sz="1600" dirty="0" smtClean="0"/>
                        <a:t>Исполнено</a:t>
                      </a:r>
                    </a:p>
                    <a:p>
                      <a:pPr algn="ctr"/>
                      <a:r>
                        <a:rPr lang="ru-RU" sz="1600" dirty="0" smtClean="0"/>
                        <a:t>(тыс. руб.)</a:t>
                      </a:r>
                      <a:endParaRPr lang="ru-RU" sz="1600" dirty="0" smtClean="0">
                        <a:latin typeface="Times New Roman" panose="02020603050405020304" pitchFamily="18" charset="0"/>
                        <a:cs typeface="Times New Roman" panose="02020603050405020304" pitchFamily="18" charset="0"/>
                      </a:endParaRPr>
                    </a:p>
                  </a:txBody>
                  <a:tcPr/>
                </a:tc>
                <a:tc>
                  <a:txBody>
                    <a:bodyPr/>
                    <a:lstStyle/>
                    <a:p>
                      <a:pPr algn="ctr"/>
                      <a:r>
                        <a:rPr lang="ru-RU" sz="1600" dirty="0" smtClean="0"/>
                        <a:t>%</a:t>
                      </a:r>
                    </a:p>
                    <a:p>
                      <a:pPr algn="ctr"/>
                      <a:r>
                        <a:rPr lang="ru-RU" sz="1600" dirty="0" smtClean="0"/>
                        <a:t>исп.</a:t>
                      </a:r>
                      <a:endParaRPr lang="ru-RU" sz="1600" dirty="0" smtClean="0">
                        <a:latin typeface="Times New Roman" panose="02020603050405020304" pitchFamily="18" charset="0"/>
                        <a:cs typeface="Times New Roman" panose="02020603050405020304" pitchFamily="18" charset="0"/>
                      </a:endParaRPr>
                    </a:p>
                  </a:txBody>
                  <a:tcPr/>
                </a:tc>
              </a:tr>
              <a:tr h="370840">
                <a:tc>
                  <a:txBody>
                    <a:bodyPr/>
                    <a:lstStyle/>
                    <a:p>
                      <a:pPr algn="ctr"/>
                      <a:r>
                        <a:rPr lang="ru-RU" sz="1600" dirty="0" smtClean="0"/>
                        <a:t>2 147,1</a:t>
                      </a:r>
                      <a:endParaRPr lang="ru-RU" sz="1600" dirty="0"/>
                    </a:p>
                  </a:txBody>
                  <a:tcPr/>
                </a:tc>
                <a:tc>
                  <a:txBody>
                    <a:bodyPr/>
                    <a:lstStyle/>
                    <a:p>
                      <a:pPr algn="ctr"/>
                      <a:r>
                        <a:rPr lang="ru-RU" sz="1600" dirty="0" smtClean="0"/>
                        <a:t>2 112,1</a:t>
                      </a:r>
                      <a:endParaRPr lang="ru-RU" sz="1600" dirty="0"/>
                    </a:p>
                  </a:txBody>
                  <a:tcPr/>
                </a:tc>
                <a:tc>
                  <a:txBody>
                    <a:bodyPr/>
                    <a:lstStyle/>
                    <a:p>
                      <a:pPr algn="ctr"/>
                      <a:r>
                        <a:rPr lang="ru-RU" sz="1600" dirty="0" smtClean="0"/>
                        <a:t>98,4</a:t>
                      </a:r>
                      <a:endParaRPr lang="ru-RU" sz="1600" dirty="0"/>
                    </a:p>
                  </a:txBody>
                  <a:tcPr/>
                </a:tc>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34</a:t>
            </a:fld>
            <a:endParaRPr lang="ru-RU"/>
          </a:p>
        </p:txBody>
      </p:sp>
      <p:sp>
        <p:nvSpPr>
          <p:cNvPr id="11" name="Прямоугольник 10"/>
          <p:cNvSpPr/>
          <p:nvPr/>
        </p:nvSpPr>
        <p:spPr>
          <a:xfrm>
            <a:off x="4058194" y="1981691"/>
            <a:ext cx="7846423" cy="307777"/>
          </a:xfrm>
          <a:prstGeom prst="rect">
            <a:avLst/>
          </a:prstGeom>
        </p:spPr>
        <p:txBody>
          <a:bodyPr wrap="square">
            <a:spAutoFit/>
          </a:bodyPr>
          <a:lstStyle/>
          <a:p>
            <a:pPr algn="just"/>
            <a:r>
              <a:rPr lang="ru-RU" sz="1400" dirty="0" smtClean="0"/>
              <a:t>     </a:t>
            </a:r>
            <a:endParaRPr lang="ru-RU" sz="1400" dirty="0"/>
          </a:p>
        </p:txBody>
      </p:sp>
      <p:pic>
        <p:nvPicPr>
          <p:cNvPr id="12" name="Рисунок 11"/>
          <p:cNvPicPr>
            <a:picLocks noChangeAspect="1"/>
          </p:cNvPicPr>
          <p:nvPr/>
        </p:nvPicPr>
        <p:blipFill>
          <a:blip r:embed="rId2"/>
          <a:stretch>
            <a:fillRect/>
          </a:stretch>
        </p:blipFill>
        <p:spPr>
          <a:xfrm>
            <a:off x="10692780" y="224208"/>
            <a:ext cx="907200" cy="818820"/>
          </a:xfrm>
          <a:prstGeom prst="rect">
            <a:avLst/>
          </a:prstGeom>
        </p:spPr>
      </p:pic>
      <p:sp>
        <p:nvSpPr>
          <p:cNvPr id="3" name="Объект 2"/>
          <p:cNvSpPr>
            <a:spLocks noGrp="1"/>
          </p:cNvSpPr>
          <p:nvPr>
            <p:ph sz="half" idx="2"/>
          </p:nvPr>
        </p:nvSpPr>
        <p:spPr>
          <a:xfrm>
            <a:off x="3509554" y="1854927"/>
            <a:ext cx="8395063" cy="4397828"/>
          </a:xfrm>
        </p:spPr>
        <p:txBody>
          <a:bodyPr>
            <a:normAutofit/>
          </a:bodyPr>
          <a:lstStyle/>
          <a:p>
            <a:pPr algn="just">
              <a:lnSpc>
                <a:spcPct val="100000"/>
              </a:lnSpc>
            </a:pPr>
            <a:r>
              <a:rPr lang="ru-RU" sz="1200" dirty="0">
                <a:latin typeface="Times New Roman" panose="02020603050405020304" pitchFamily="18" charset="0"/>
                <a:cs typeface="Times New Roman" panose="02020603050405020304" pitchFamily="18" charset="0"/>
              </a:rPr>
              <a:t>С марта по сентябрь на территории поселка прошли мероприятия по санитарной очистке, в рамках которых проведена ликвидация несанкционированных свалок ТКО, крупногабаритного мусора и металлолома в том числе сбор и вывоз разукомплектованного автотранспорта. Заключены контракты </a:t>
            </a:r>
            <a:r>
              <a:rPr lang="ru-RU" sz="1200" dirty="0" smtClean="0">
                <a:latin typeface="Times New Roman" panose="02020603050405020304" pitchFamily="18" charset="0"/>
                <a:cs typeface="Times New Roman" panose="02020603050405020304" pitchFamily="18" charset="0"/>
              </a:rPr>
              <a:t>на:</a:t>
            </a:r>
          </a:p>
          <a:p>
            <a:pPr algn="just">
              <a:lnSpc>
                <a:spcPct val="100000"/>
              </a:lnSpc>
            </a:pPr>
            <a:r>
              <a:rPr lang="ru-RU" sz="1200" dirty="0" smtClean="0">
                <a:latin typeface="Times New Roman" panose="02020603050405020304" pitchFamily="18" charset="0"/>
                <a:cs typeface="Times New Roman" panose="02020603050405020304" pitchFamily="18" charset="0"/>
              </a:rPr>
              <a:t>- вывоз </a:t>
            </a:r>
            <a:r>
              <a:rPr lang="ru-RU" sz="1200" dirty="0">
                <a:latin typeface="Times New Roman" panose="02020603050405020304" pitchFamily="18" charset="0"/>
                <a:cs typeface="Times New Roman" panose="02020603050405020304" pitchFamily="18" charset="0"/>
              </a:rPr>
              <a:t>крупногабаритного </a:t>
            </a:r>
            <a:r>
              <a:rPr lang="ru-RU" sz="1200" dirty="0" smtClean="0">
                <a:latin typeface="Times New Roman" panose="02020603050405020304" pitchFamily="18" charset="0"/>
                <a:cs typeface="Times New Roman" panose="02020603050405020304" pitchFamily="18" charset="0"/>
              </a:rPr>
              <a:t>мусора;</a:t>
            </a:r>
          </a:p>
          <a:p>
            <a:pPr algn="just">
              <a:lnSpc>
                <a:spcPct val="100000"/>
              </a:lnSpc>
            </a:pPr>
            <a:r>
              <a:rPr lang="ru-RU" sz="1200" dirty="0" smtClean="0">
                <a:latin typeface="Times New Roman" panose="02020603050405020304" pitchFamily="18" charset="0"/>
                <a:cs typeface="Times New Roman" panose="02020603050405020304" pitchFamily="18" charset="0"/>
              </a:rPr>
              <a:t>- утилизация </a:t>
            </a:r>
            <a:r>
              <a:rPr lang="ru-RU" sz="1200" dirty="0">
                <a:latin typeface="Times New Roman" panose="02020603050405020304" pitchFamily="18" charset="0"/>
                <a:cs typeface="Times New Roman" panose="02020603050405020304" pitchFamily="18" charset="0"/>
              </a:rPr>
              <a:t>металлолома и разукомплектованного </a:t>
            </a:r>
            <a:r>
              <a:rPr lang="ru-RU" sz="1200" dirty="0" smtClean="0">
                <a:latin typeface="Times New Roman" panose="02020603050405020304" pitchFamily="18" charset="0"/>
                <a:cs typeface="Times New Roman" panose="02020603050405020304" pitchFamily="18" charset="0"/>
              </a:rPr>
              <a:t>автотранспорта; </a:t>
            </a:r>
            <a:endParaRPr lang="ru-RU" sz="1200" dirty="0">
              <a:latin typeface="Times New Roman" panose="02020603050405020304" pitchFamily="18" charset="0"/>
              <a:cs typeface="Times New Roman" panose="02020603050405020304" pitchFamily="18" charset="0"/>
            </a:endParaRPr>
          </a:p>
          <a:p>
            <a:pPr algn="just">
              <a:lnSpc>
                <a:spcPct val="100000"/>
              </a:lnSpc>
            </a:pPr>
            <a:r>
              <a:rPr lang="ru-RU" sz="1200" dirty="0" smtClean="0">
                <a:latin typeface="Times New Roman" panose="02020603050405020304" pitchFamily="18" charset="0"/>
                <a:cs typeface="Times New Roman" panose="02020603050405020304" pitchFamily="18" charset="0"/>
              </a:rPr>
              <a:t>- ликвидация </a:t>
            </a:r>
            <a:r>
              <a:rPr lang="ru-RU" sz="1200" dirty="0">
                <a:latin typeface="Times New Roman" panose="02020603050405020304" pitchFamily="18" charset="0"/>
                <a:cs typeface="Times New Roman" panose="02020603050405020304" pitchFamily="18" charset="0"/>
              </a:rPr>
              <a:t>мест размещения </a:t>
            </a:r>
            <a:r>
              <a:rPr lang="ru-RU" sz="1200" dirty="0" smtClean="0">
                <a:latin typeface="Times New Roman" panose="02020603050405020304" pitchFamily="18" charset="0"/>
                <a:cs typeface="Times New Roman" panose="02020603050405020304" pitchFamily="18" charset="0"/>
              </a:rPr>
              <a:t>ТКО; </a:t>
            </a:r>
            <a:endParaRPr lang="ru-RU" sz="1200" dirty="0">
              <a:latin typeface="Times New Roman" panose="02020603050405020304" pitchFamily="18" charset="0"/>
              <a:cs typeface="Times New Roman" panose="02020603050405020304" pitchFamily="18" charset="0"/>
            </a:endParaRPr>
          </a:p>
          <a:p>
            <a:pPr algn="just">
              <a:lnSpc>
                <a:spcPct val="100000"/>
              </a:lnSpc>
            </a:pPr>
            <a:r>
              <a:rPr lang="ru-RU" sz="1200" dirty="0">
                <a:latin typeface="Times New Roman" panose="02020603050405020304" pitchFamily="18" charset="0"/>
                <a:cs typeface="Times New Roman" panose="02020603050405020304" pitchFamily="18" charset="0"/>
              </a:rPr>
              <a:t>По результатам санитарной очистки территории поселка:</a:t>
            </a:r>
          </a:p>
          <a:p>
            <a:pPr algn="just">
              <a:lnSpc>
                <a:spcPct val="100000"/>
              </a:lnSpc>
            </a:pP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ликвидировано</a:t>
            </a:r>
            <a:r>
              <a:rPr lang="ru-RU" sz="1200" dirty="0">
                <a:latin typeface="Times New Roman" panose="02020603050405020304" pitchFamily="18" charset="0"/>
                <a:cs typeface="Times New Roman" panose="02020603050405020304" pitchFamily="18" charset="0"/>
              </a:rPr>
              <a:t>: ТКО-555 </a:t>
            </a:r>
            <a:r>
              <a:rPr lang="ru-RU" sz="1200" dirty="0" smtClean="0">
                <a:latin typeface="Times New Roman" panose="02020603050405020304" pitchFamily="18" charset="0"/>
                <a:cs typeface="Times New Roman" panose="02020603050405020304" pitchFamily="18" charset="0"/>
              </a:rPr>
              <a:t>м3</a:t>
            </a:r>
            <a:r>
              <a:rPr lang="ru-RU" sz="1200" dirty="0">
                <a:latin typeface="Times New Roman" panose="02020603050405020304" pitchFamily="18" charset="0"/>
                <a:cs typeface="Times New Roman" panose="02020603050405020304" pitchFamily="18" charset="0"/>
              </a:rPr>
              <a:t>;</a:t>
            </a:r>
          </a:p>
          <a:p>
            <a:pPr algn="just">
              <a:lnSpc>
                <a:spcPct val="100000"/>
              </a:lnSpc>
            </a:pPr>
            <a:r>
              <a:rPr lang="ru-RU" sz="1200" dirty="0">
                <a:latin typeface="Times New Roman" panose="02020603050405020304" pitchFamily="18" charset="0"/>
                <a:cs typeface="Times New Roman" panose="02020603050405020304" pitchFamily="18" charset="0"/>
              </a:rPr>
              <a:t>- крупногабаритных отходов - 445 </a:t>
            </a:r>
            <a:r>
              <a:rPr lang="ru-RU" sz="1200" dirty="0" smtClean="0">
                <a:latin typeface="Times New Roman" panose="02020603050405020304" pitchFamily="18" charset="0"/>
                <a:cs typeface="Times New Roman" panose="02020603050405020304" pitchFamily="18" charset="0"/>
              </a:rPr>
              <a:t>м3</a:t>
            </a:r>
            <a:r>
              <a:rPr lang="ru-RU" sz="1200" dirty="0">
                <a:latin typeface="Times New Roman" panose="02020603050405020304" pitchFamily="18" charset="0"/>
                <a:cs typeface="Times New Roman" panose="02020603050405020304" pitchFamily="18" charset="0"/>
              </a:rPr>
              <a:t>;</a:t>
            </a:r>
          </a:p>
          <a:p>
            <a:pPr algn="just">
              <a:lnSpc>
                <a:spcPct val="100000"/>
              </a:lnSpc>
            </a:pPr>
            <a:r>
              <a:rPr lang="ru-RU" sz="1200" dirty="0">
                <a:latin typeface="Times New Roman" panose="02020603050405020304" pitchFamily="18" charset="0"/>
                <a:cs typeface="Times New Roman" panose="02020603050405020304" pitchFamily="18" charset="0"/>
              </a:rPr>
              <a:t>- 220 тонн </a:t>
            </a:r>
            <a:r>
              <a:rPr lang="ru-RU" sz="1200" dirty="0" smtClean="0">
                <a:latin typeface="Times New Roman" panose="02020603050405020304" pitchFamily="18" charset="0"/>
                <a:cs typeface="Times New Roman" panose="02020603050405020304" pitchFamily="18" charset="0"/>
              </a:rPr>
              <a:t>металлолома </a:t>
            </a:r>
            <a:r>
              <a:rPr lang="ru-RU" sz="1200" dirty="0">
                <a:latin typeface="Times New Roman" panose="02020603050405020304" pitchFamily="18" charset="0"/>
                <a:cs typeface="Times New Roman" panose="02020603050405020304" pitchFamily="18" charset="0"/>
              </a:rPr>
              <a:t>и 20 </a:t>
            </a:r>
            <a:r>
              <a:rPr lang="ru-RU" sz="1200" dirty="0" smtClean="0">
                <a:latin typeface="Times New Roman" panose="02020603050405020304" pitchFamily="18" charset="0"/>
                <a:cs typeface="Times New Roman" panose="02020603050405020304" pitchFamily="18" charset="0"/>
              </a:rPr>
              <a:t>шт. </a:t>
            </a:r>
            <a:r>
              <a:rPr lang="ru-RU" sz="1200" dirty="0">
                <a:latin typeface="Times New Roman" panose="02020603050405020304" pitchFamily="18" charset="0"/>
                <a:cs typeface="Times New Roman" panose="02020603050405020304" pitchFamily="18" charset="0"/>
              </a:rPr>
              <a:t>автокузовов </a:t>
            </a:r>
          </a:p>
          <a:p>
            <a:pPr algn="just">
              <a:lnSpc>
                <a:spcPct val="100000"/>
              </a:lnSpc>
            </a:pPr>
            <a:r>
              <a:rPr lang="ru-RU" sz="1200" dirty="0">
                <a:latin typeface="Times New Roman" panose="02020603050405020304" pitchFamily="18" charset="0"/>
                <a:cs typeface="Times New Roman" panose="02020603050405020304" pitchFamily="18" charset="0"/>
              </a:rPr>
              <a:t>Также в рамках мероприятий по санитарной очистке, были проведены поселковые субботники и субботники трудовых коллективов. Всего состоялось 8 субботников, в которых приняли участие 5 организаций, было собрано и вывезено 18 м3 бытового мусора. </a:t>
            </a:r>
          </a:p>
          <a:p>
            <a:pPr algn="just">
              <a:lnSpc>
                <a:spcPct val="100000"/>
              </a:lnSpc>
            </a:pPr>
            <a:endParaRPr lang="ru-RU" sz="12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322218" y="3605349"/>
            <a:ext cx="2995748" cy="2151018"/>
          </a:xfrm>
          <a:prstGeom prst="rect">
            <a:avLst/>
          </a:prstGeom>
        </p:spPr>
      </p:pic>
      <p:sp>
        <p:nvSpPr>
          <p:cNvPr id="8" name="Прямоугольник 7"/>
          <p:cNvSpPr/>
          <p:nvPr/>
        </p:nvSpPr>
        <p:spPr>
          <a:xfrm>
            <a:off x="3675016" y="3101560"/>
            <a:ext cx="8064137" cy="307777"/>
          </a:xfrm>
          <a:prstGeom prst="rect">
            <a:avLst/>
          </a:prstGeom>
        </p:spPr>
        <p:txBody>
          <a:bodyPr wrap="square">
            <a:spAutoFit/>
          </a:bodyPr>
          <a:lstStyle/>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1000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7D82A30-B3C4-5EA7-8896-5E304526FD98}"/>
              </a:ext>
            </a:extLst>
          </p:cNvPr>
          <p:cNvSpPr>
            <a:spLocks noGrp="1"/>
          </p:cNvSpPr>
          <p:nvPr>
            <p:ph type="title"/>
          </p:nvPr>
        </p:nvSpPr>
        <p:spPr>
          <a:xfrm>
            <a:off x="1629104" y="210207"/>
            <a:ext cx="8828690" cy="817043"/>
          </a:xfrm>
        </p:spPr>
        <p:txBody>
          <a:bodyPr>
            <a:normAutofit/>
          </a:bodyPr>
          <a:lstStyle/>
          <a:p>
            <a:pPr algn="ctr"/>
            <a:r>
              <a:rPr lang="ru-RU" sz="2900" dirty="0">
                <a:latin typeface="Times New Roman" panose="02020603050405020304" pitchFamily="18" charset="0"/>
                <a:cs typeface="Times New Roman" panose="02020603050405020304" pitchFamily="18" charset="0"/>
              </a:rPr>
              <a:t>Исполнение основных задач в </a:t>
            </a:r>
            <a:r>
              <a:rPr lang="ru-RU" sz="2900" dirty="0" smtClean="0">
                <a:latin typeface="Times New Roman" panose="02020603050405020304" pitchFamily="18" charset="0"/>
                <a:cs typeface="Times New Roman" panose="02020603050405020304" pitchFamily="18" charset="0"/>
              </a:rPr>
              <a:t>2025 </a:t>
            </a:r>
            <a:r>
              <a:rPr lang="ru-RU" sz="2900" dirty="0">
                <a:latin typeface="Times New Roman" panose="02020603050405020304" pitchFamily="18" charset="0"/>
                <a:cs typeface="Times New Roman" panose="02020603050405020304" pitchFamily="18" charset="0"/>
              </a:rPr>
              <a:t>году</a:t>
            </a:r>
          </a:p>
        </p:txBody>
      </p:sp>
      <p:sp>
        <p:nvSpPr>
          <p:cNvPr id="3" name="Объект 2">
            <a:extLst>
              <a:ext uri="{FF2B5EF4-FFF2-40B4-BE49-F238E27FC236}">
                <a16:creationId xmlns="" xmlns:a16="http://schemas.microsoft.com/office/drawing/2014/main" id="{ABD96313-AACA-EC69-B818-12A1B264DB45}"/>
              </a:ext>
            </a:extLst>
          </p:cNvPr>
          <p:cNvSpPr>
            <a:spLocks noGrp="1"/>
          </p:cNvSpPr>
          <p:nvPr>
            <p:ph idx="1"/>
          </p:nvPr>
        </p:nvSpPr>
        <p:spPr>
          <a:xfrm>
            <a:off x="567559" y="1450428"/>
            <a:ext cx="11374504" cy="4453983"/>
          </a:xfrm>
        </p:spPr>
        <p:txBody>
          <a:bodyPr>
            <a:normAutofit/>
          </a:bodyPr>
          <a:lstStyle/>
          <a:p>
            <a:pPr marL="0" indent="0">
              <a:lnSpc>
                <a:spcPct val="200000"/>
              </a:lnSpc>
              <a:buNone/>
            </a:pP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marL="0" indent="0">
              <a:lnSpc>
                <a:spcPct val="120000"/>
              </a:lnSpc>
              <a:buNone/>
            </a:pPr>
            <a:r>
              <a:rPr lang="ru-RU" sz="1800" dirty="0" smtClean="0">
                <a:latin typeface="Times New Roman" panose="02020603050405020304" pitchFamily="18" charset="0"/>
                <a:cs typeface="Times New Roman" panose="02020603050405020304" pitchFamily="18" charset="0"/>
              </a:rPr>
              <a:t>В </a:t>
            </a:r>
            <a:r>
              <a:rPr lang="ru-RU" sz="1600" dirty="0" smtClean="0">
                <a:latin typeface="Times New Roman" panose="02020603050405020304" pitchFamily="18" charset="0"/>
                <a:cs typeface="Times New Roman" panose="02020603050405020304" pitchFamily="18" charset="0"/>
              </a:rPr>
              <a:t>непростых </a:t>
            </a:r>
            <a:r>
              <a:rPr lang="ru-RU" sz="1600" dirty="0">
                <a:latin typeface="Times New Roman" panose="02020603050405020304" pitchFamily="18" charset="0"/>
                <a:cs typeface="Times New Roman" panose="02020603050405020304" pitchFamily="18" charset="0"/>
              </a:rPr>
              <a:t>условиях </a:t>
            </a:r>
            <a:r>
              <a:rPr lang="ru-RU" sz="1600" dirty="0" smtClean="0">
                <a:latin typeface="Times New Roman" panose="02020603050405020304" pitchFamily="18" charset="0"/>
                <a:cs typeface="Times New Roman" panose="02020603050405020304" pitchFamily="18" charset="0"/>
              </a:rPr>
              <a:t>2025 </a:t>
            </a:r>
            <a:r>
              <a:rPr lang="ru-RU" sz="1600" dirty="0">
                <a:latin typeface="Times New Roman" panose="02020603050405020304" pitchFamily="18" charset="0"/>
                <a:cs typeface="Times New Roman" panose="02020603050405020304" pitchFamily="18" charset="0"/>
              </a:rPr>
              <a:t>года реализованы все основные направления бюджетной и налоговой политики, исполнены в полном объеме расходы бюджета на обеспечение:</a:t>
            </a:r>
          </a:p>
          <a:p>
            <a:pPr>
              <a:lnSpc>
                <a:spcPct val="120000"/>
              </a:lnSpc>
              <a:buFont typeface="Wingdings" pitchFamily="2" charset="2"/>
              <a:buChar char="v"/>
            </a:pPr>
            <a:r>
              <a:rPr lang="ru-RU" sz="1600" i="1" dirty="0">
                <a:latin typeface="Times New Roman" panose="02020603050405020304" pitchFamily="18" charset="0"/>
                <a:cs typeface="Times New Roman" panose="02020603050405020304" pitchFamily="18" charset="0"/>
              </a:rPr>
              <a:t>фонда оплаты труда с начислениями</a:t>
            </a:r>
          </a:p>
          <a:p>
            <a:pPr>
              <a:lnSpc>
                <a:spcPct val="120000"/>
              </a:lnSpc>
              <a:buFont typeface="Wingdings" pitchFamily="2" charset="2"/>
              <a:buChar char="v"/>
            </a:pPr>
            <a:r>
              <a:rPr lang="ru-RU" sz="1600" i="1" dirty="0">
                <a:latin typeface="Times New Roman" panose="02020603050405020304" pitchFamily="18" charset="0"/>
                <a:cs typeface="Times New Roman" panose="02020603050405020304" pitchFamily="18" charset="0"/>
              </a:rPr>
              <a:t>расходы на оплату коммунальных услуг</a:t>
            </a:r>
          </a:p>
          <a:p>
            <a:pPr>
              <a:lnSpc>
                <a:spcPct val="120000"/>
              </a:lnSpc>
              <a:buFont typeface="Wingdings" pitchFamily="2" charset="2"/>
              <a:buChar char="v"/>
            </a:pPr>
            <a:r>
              <a:rPr lang="ru-RU" sz="1600" i="1" dirty="0">
                <a:latin typeface="Times New Roman" panose="02020603050405020304" pitchFamily="18" charset="0"/>
                <a:cs typeface="Times New Roman" panose="02020603050405020304" pitchFamily="18" charset="0"/>
              </a:rPr>
              <a:t>на оплату проезда в отпуск работников </a:t>
            </a:r>
          </a:p>
          <a:p>
            <a:pPr>
              <a:lnSpc>
                <a:spcPct val="120000"/>
              </a:lnSpc>
              <a:buFont typeface="Wingdings" pitchFamily="2" charset="2"/>
              <a:buChar char="v"/>
            </a:pPr>
            <a:r>
              <a:rPr lang="ru-RU" sz="1600" i="1" dirty="0">
                <a:latin typeface="Times New Roman" panose="02020603050405020304" pitchFamily="18" charset="0"/>
                <a:cs typeface="Times New Roman" panose="02020603050405020304" pitchFamily="18" charset="0"/>
              </a:rPr>
              <a:t>принятых обязательств по социальным выплатам</a:t>
            </a:r>
          </a:p>
          <a:p>
            <a:pPr>
              <a:lnSpc>
                <a:spcPct val="120000"/>
              </a:lnSpc>
              <a:buFont typeface="Wingdings" pitchFamily="2" charset="2"/>
              <a:buChar char="v"/>
            </a:pPr>
            <a:r>
              <a:rPr lang="ru-RU" sz="1600" i="1" dirty="0">
                <a:latin typeface="Times New Roman" panose="02020603050405020304" pitchFamily="18" charset="0"/>
                <a:cs typeface="Times New Roman" panose="02020603050405020304" pitchFamily="18" charset="0"/>
              </a:rPr>
              <a:t>отсутствие просроченной кредиторской задолженности</a:t>
            </a: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a:buFont typeface="Wingdings" pitchFamily="2" charset="2"/>
              <a:buChar char="v"/>
            </a:pPr>
            <a:endParaRPr lang="ru-RU" dirty="0">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fld id="{9C7C6B0D-085F-4A60-BA53-AC596861E901}" type="slidenum">
              <a:rPr lang="ru-RU" smtClean="0"/>
              <a:t>35</a:t>
            </a:fld>
            <a:endParaRPr lang="ru-RU"/>
          </a:p>
        </p:txBody>
      </p:sp>
      <p:pic>
        <p:nvPicPr>
          <p:cNvPr id="4" name="Рисунок 3">
            <a:extLst>
              <a:ext uri="{FF2B5EF4-FFF2-40B4-BE49-F238E27FC236}">
                <a16:creationId xmlns="" xmlns:a16="http://schemas.microsoft.com/office/drawing/2014/main" id="{DA06568E-4D26-177B-81E3-252A7332994E}"/>
              </a:ext>
            </a:extLst>
          </p:cNvPr>
          <p:cNvPicPr>
            <a:picLocks noChangeAspect="1"/>
          </p:cNvPicPr>
          <p:nvPr/>
        </p:nvPicPr>
        <p:blipFill>
          <a:blip r:embed="rId2"/>
          <a:stretch>
            <a:fillRect/>
          </a:stretch>
        </p:blipFill>
        <p:spPr>
          <a:xfrm>
            <a:off x="11033680" y="173736"/>
            <a:ext cx="908383" cy="853514"/>
          </a:xfrm>
          <a:prstGeom prst="rect">
            <a:avLst/>
          </a:prstGeom>
        </p:spPr>
      </p:pic>
    </p:spTree>
    <p:extLst>
      <p:ext uri="{BB962C8B-B14F-4D97-AF65-F5344CB8AC3E}">
        <p14:creationId xmlns:p14="http://schemas.microsoft.com/office/powerpoint/2010/main" val="3516764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7D82A30-B3C4-5EA7-8896-5E304526FD98}"/>
              </a:ext>
            </a:extLst>
          </p:cNvPr>
          <p:cNvSpPr>
            <a:spLocks noGrp="1"/>
          </p:cNvSpPr>
          <p:nvPr>
            <p:ph type="title"/>
          </p:nvPr>
        </p:nvSpPr>
        <p:spPr>
          <a:xfrm>
            <a:off x="1629104" y="210207"/>
            <a:ext cx="8828690" cy="817043"/>
          </a:xfrm>
        </p:spPr>
        <p:txBody>
          <a:bodyPr>
            <a:noAutofit/>
          </a:bodyPr>
          <a:lstStyle/>
          <a:p>
            <a:pPr algn="ctr"/>
            <a:r>
              <a:rPr lang="ru-RU" sz="2900" dirty="0">
                <a:latin typeface="Times New Roman" panose="02020603050405020304" pitchFamily="18" charset="0"/>
                <a:cs typeface="Times New Roman" panose="02020603050405020304" pitchFamily="18" charset="0"/>
              </a:rPr>
              <a:t>Открытость и прозрачность управления муниципальными финансами</a:t>
            </a:r>
          </a:p>
        </p:txBody>
      </p:sp>
      <p:sp>
        <p:nvSpPr>
          <p:cNvPr id="3" name="Объект 2">
            <a:extLst>
              <a:ext uri="{FF2B5EF4-FFF2-40B4-BE49-F238E27FC236}">
                <a16:creationId xmlns="" xmlns:a16="http://schemas.microsoft.com/office/drawing/2014/main" id="{ABD96313-AACA-EC69-B818-12A1B264DB45}"/>
              </a:ext>
            </a:extLst>
          </p:cNvPr>
          <p:cNvSpPr>
            <a:spLocks noGrp="1"/>
          </p:cNvSpPr>
          <p:nvPr>
            <p:ph idx="1"/>
          </p:nvPr>
        </p:nvSpPr>
        <p:spPr>
          <a:xfrm>
            <a:off x="567559" y="1450428"/>
            <a:ext cx="11374504" cy="4887310"/>
          </a:xfrm>
        </p:spPr>
        <p:txBody>
          <a:bodyPr>
            <a:normAutofit/>
          </a:bodyPr>
          <a:lstStyle/>
          <a:p>
            <a:pPr marL="0" indent="0" algn="just">
              <a:buNone/>
            </a:pPr>
            <a:r>
              <a:rPr lang="ru-RU" dirty="0">
                <a:latin typeface="Times New Roman" panose="02020603050405020304" pitchFamily="18" charset="0"/>
                <a:cs typeface="Times New Roman" panose="02020603050405020304" pitchFamily="18" charset="0"/>
              </a:rPr>
              <a:t>     </a:t>
            </a:r>
          </a:p>
          <a:p>
            <a:pPr marL="0" indent="0" algn="just">
              <a:buNone/>
            </a:pPr>
            <a:r>
              <a:rPr lang="ru-RU" dirty="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В </a:t>
            </a:r>
            <a:r>
              <a:rPr lang="ru-RU" sz="1300" dirty="0" smtClean="0">
                <a:latin typeface="Times New Roman" panose="02020603050405020304" pitchFamily="18" charset="0"/>
                <a:cs typeface="Times New Roman" panose="02020603050405020304" pitchFamily="18" charset="0"/>
              </a:rPr>
              <a:t>2025 </a:t>
            </a:r>
            <a:r>
              <a:rPr lang="ru-RU" sz="1300" dirty="0">
                <a:latin typeface="Times New Roman" panose="02020603050405020304" pitchFamily="18" charset="0"/>
                <a:cs typeface="Times New Roman" panose="02020603050405020304" pitchFamily="18" charset="0"/>
              </a:rPr>
              <a:t>году проведены </a:t>
            </a:r>
            <a:r>
              <a:rPr lang="ru-RU" sz="1300" b="1" i="1" dirty="0">
                <a:latin typeface="Times New Roman" panose="02020603050405020304" pitchFamily="18" charset="0"/>
                <a:cs typeface="Times New Roman" panose="02020603050405020304" pitchFamily="18" charset="0"/>
              </a:rPr>
              <a:t>публичные слушания </a:t>
            </a:r>
            <a:r>
              <a:rPr lang="ru-RU" sz="1300" b="1" i="1" dirty="0" smtClean="0">
                <a:latin typeface="Times New Roman" panose="02020603050405020304" pitchFamily="18" charset="0"/>
                <a:cs typeface="Times New Roman" panose="02020603050405020304" pitchFamily="18" charset="0"/>
              </a:rPr>
              <a:t>и общественные обсуждения </a:t>
            </a:r>
            <a:r>
              <a:rPr lang="ru-RU" sz="1300" dirty="0" smtClean="0">
                <a:latin typeface="Times New Roman" panose="02020603050405020304" pitchFamily="18" charset="0"/>
                <a:cs typeface="Times New Roman" panose="02020603050405020304" pitchFamily="18" charset="0"/>
              </a:rPr>
              <a:t>с </a:t>
            </a:r>
            <a:r>
              <a:rPr lang="ru-RU" sz="1300" dirty="0">
                <a:latin typeface="Times New Roman" panose="02020603050405020304" pitchFamily="18" charset="0"/>
                <a:cs typeface="Times New Roman" panose="02020603050405020304" pitchFamily="18" charset="0"/>
              </a:rPr>
              <a:t>участием жителей поселка, </a:t>
            </a:r>
            <a:r>
              <a:rPr lang="ru-RU" sz="1300" dirty="0" smtClean="0">
                <a:latin typeface="Times New Roman" panose="02020603050405020304" pitchFamily="18" charset="0"/>
                <a:cs typeface="Times New Roman" panose="02020603050405020304" pitchFamily="18" charset="0"/>
              </a:rPr>
              <a:t>депутатов </a:t>
            </a:r>
            <a:r>
              <a:rPr lang="ru-RU" sz="1300" dirty="0">
                <a:latin typeface="Times New Roman" panose="02020603050405020304" pitchFamily="18" charset="0"/>
                <a:cs typeface="Times New Roman" panose="02020603050405020304" pitchFamily="18" charset="0"/>
              </a:rPr>
              <a:t>поселкового Совета депутатов, </a:t>
            </a:r>
            <a:r>
              <a:rPr lang="ru-RU" sz="1300" dirty="0" smtClean="0">
                <a:latin typeface="Times New Roman" panose="02020603050405020304" pitchFamily="18" charset="0"/>
                <a:cs typeface="Times New Roman" panose="02020603050405020304" pitchFamily="18" charset="0"/>
              </a:rPr>
              <a:t>представителей </a:t>
            </a:r>
            <a:r>
              <a:rPr lang="ru-RU" sz="1300" dirty="0">
                <a:latin typeface="Times New Roman" panose="02020603050405020304" pitchFamily="18" charset="0"/>
                <a:cs typeface="Times New Roman" panose="02020603050405020304" pitchFamily="18" charset="0"/>
              </a:rPr>
              <a:t>организаций, учреждений и предприятий поселка:</a:t>
            </a:r>
          </a:p>
          <a:p>
            <a:pPr algn="just">
              <a:buFont typeface="Wingdings" pitchFamily="2" charset="2"/>
              <a:buChar char="v"/>
            </a:pPr>
            <a:r>
              <a:rPr lang="ru-RU" sz="1300" b="1" dirty="0" smtClean="0">
                <a:latin typeface="Times New Roman" panose="02020603050405020304" pitchFamily="18" charset="0"/>
                <a:cs typeface="Times New Roman" panose="02020603050405020304" pitchFamily="18" charset="0"/>
              </a:rPr>
              <a:t>3 </a:t>
            </a:r>
            <a:r>
              <a:rPr lang="ru-RU" sz="1300" b="1" dirty="0">
                <a:latin typeface="Times New Roman" panose="02020603050405020304" pitchFamily="18" charset="0"/>
                <a:cs typeface="Times New Roman" panose="02020603050405020304" pitchFamily="18" charset="0"/>
              </a:rPr>
              <a:t>апреля </a:t>
            </a:r>
            <a:r>
              <a:rPr lang="ru-RU" sz="1300" b="1" dirty="0" smtClean="0">
                <a:latin typeface="Times New Roman" panose="02020603050405020304" pitchFamily="18" charset="0"/>
                <a:cs typeface="Times New Roman" panose="02020603050405020304" pitchFamily="18" charset="0"/>
              </a:rPr>
              <a:t>2025 </a:t>
            </a:r>
            <a:r>
              <a:rPr lang="ru-RU" sz="1300" b="1" dirty="0">
                <a:latin typeface="Times New Roman" panose="02020603050405020304" pitchFamily="18" charset="0"/>
                <a:cs typeface="Times New Roman" panose="02020603050405020304" pitchFamily="18" charset="0"/>
              </a:rPr>
              <a:t>года – </a:t>
            </a:r>
            <a:r>
              <a:rPr lang="ru-RU" sz="1300" dirty="0">
                <a:latin typeface="Times New Roman" panose="02020603050405020304" pitchFamily="18" charset="0"/>
                <a:cs typeface="Times New Roman" panose="02020603050405020304" pitchFamily="18" charset="0"/>
              </a:rPr>
              <a:t>по обсуждению отчета об исполнении бюджета </a:t>
            </a:r>
            <a:r>
              <a:rPr lang="ru-RU" sz="1300" dirty="0" smtClean="0">
                <a:latin typeface="Times New Roman" panose="02020603050405020304" pitchFamily="18" charset="0"/>
                <a:cs typeface="Times New Roman" panose="02020603050405020304" pitchFamily="18" charset="0"/>
              </a:rPr>
              <a:t>городского поселения «Поселок </a:t>
            </a:r>
            <a:r>
              <a:rPr lang="ru-RU" sz="1300" dirty="0">
                <a:latin typeface="Times New Roman" panose="02020603050405020304" pitchFamily="18" charset="0"/>
                <a:cs typeface="Times New Roman" panose="02020603050405020304" pitchFamily="18" charset="0"/>
              </a:rPr>
              <a:t>Айхал» </a:t>
            </a:r>
            <a:r>
              <a:rPr lang="ru-RU" sz="1300" dirty="0" smtClean="0">
                <a:latin typeface="Times New Roman" panose="02020603050405020304" pitchFamily="18" charset="0"/>
                <a:cs typeface="Times New Roman" panose="02020603050405020304" pitchFamily="18" charset="0"/>
              </a:rPr>
              <a:t>муниципального района «Мирнинский район» </a:t>
            </a:r>
            <a:r>
              <a:rPr lang="ru-RU" sz="1300" dirty="0">
                <a:latin typeface="Times New Roman" panose="02020603050405020304" pitchFamily="18" charset="0"/>
                <a:cs typeface="Times New Roman" panose="02020603050405020304" pitchFamily="18" charset="0"/>
              </a:rPr>
              <a:t>Республики Саха (Якутия) за </a:t>
            </a:r>
            <a:r>
              <a:rPr lang="ru-RU" sz="1300" dirty="0" smtClean="0">
                <a:latin typeface="Times New Roman" panose="02020603050405020304" pitchFamily="18" charset="0"/>
                <a:cs typeface="Times New Roman" panose="02020603050405020304" pitchFamily="18" charset="0"/>
              </a:rPr>
              <a:t>2024 год</a:t>
            </a:r>
          </a:p>
          <a:p>
            <a:pPr algn="just">
              <a:buFont typeface="Wingdings" pitchFamily="2" charset="2"/>
              <a:buChar char="v"/>
            </a:pPr>
            <a:r>
              <a:rPr lang="ru-RU" sz="1300" b="1" dirty="0" smtClean="0">
                <a:latin typeface="Times New Roman" panose="02020603050405020304" pitchFamily="18" charset="0"/>
                <a:cs typeface="Times New Roman" panose="02020603050405020304" pitchFamily="18" charset="0"/>
              </a:rPr>
              <a:t>8 декабря 2025 </a:t>
            </a:r>
            <a:r>
              <a:rPr lang="ru-RU" sz="1300" b="1" dirty="0">
                <a:latin typeface="Times New Roman" panose="02020603050405020304" pitchFamily="18" charset="0"/>
                <a:cs typeface="Times New Roman" panose="02020603050405020304" pitchFamily="18" charset="0"/>
              </a:rPr>
              <a:t>года - </a:t>
            </a:r>
            <a:r>
              <a:rPr lang="ru-RU" sz="1300" dirty="0">
                <a:latin typeface="Times New Roman" panose="02020603050405020304" pitchFamily="18" charset="0"/>
                <a:cs typeface="Times New Roman" panose="02020603050405020304" pitchFamily="18" charset="0"/>
              </a:rPr>
              <a:t>по обсуждению </a:t>
            </a:r>
            <a:r>
              <a:rPr lang="ru-RU" sz="1300" dirty="0" smtClean="0">
                <a:latin typeface="Times New Roman" panose="02020603050405020304" pitchFamily="18" charset="0"/>
                <a:cs typeface="Times New Roman" panose="02020603050405020304" pitchFamily="18" charset="0"/>
              </a:rPr>
              <a:t>проекта </a:t>
            </a:r>
            <a:r>
              <a:rPr lang="ru-RU" sz="1300" dirty="0">
                <a:latin typeface="Times New Roman" panose="02020603050405020304" pitchFamily="18" charset="0"/>
                <a:cs typeface="Times New Roman" panose="02020603050405020304" pitchFamily="18" charset="0"/>
              </a:rPr>
              <a:t>бюджета </a:t>
            </a:r>
            <a:r>
              <a:rPr lang="ru-RU" sz="1300" dirty="0" smtClean="0">
                <a:latin typeface="Times New Roman" panose="02020603050405020304" pitchFamily="18" charset="0"/>
                <a:cs typeface="Times New Roman" panose="02020603050405020304" pitchFamily="18" charset="0"/>
              </a:rPr>
              <a:t>городского поселения «Поселок </a:t>
            </a:r>
            <a:r>
              <a:rPr lang="ru-RU" sz="1300" dirty="0">
                <a:latin typeface="Times New Roman" panose="02020603050405020304" pitchFamily="18" charset="0"/>
                <a:cs typeface="Times New Roman" panose="02020603050405020304" pitchFamily="18" charset="0"/>
              </a:rPr>
              <a:t>Айхал» </a:t>
            </a:r>
            <a:r>
              <a:rPr lang="ru-RU" sz="1300" dirty="0" smtClean="0">
                <a:latin typeface="Times New Roman" panose="02020603050405020304" pitchFamily="18" charset="0"/>
                <a:cs typeface="Times New Roman" panose="02020603050405020304" pitchFamily="18" charset="0"/>
              </a:rPr>
              <a:t>муниципального района «Мирнинский район» </a:t>
            </a:r>
            <a:r>
              <a:rPr lang="ru-RU" sz="1300" dirty="0">
                <a:latin typeface="Times New Roman" panose="02020603050405020304" pitchFamily="18" charset="0"/>
                <a:cs typeface="Times New Roman" panose="02020603050405020304" pitchFamily="18" charset="0"/>
              </a:rPr>
              <a:t>Республики Саха (Якутия) на </a:t>
            </a:r>
            <a:r>
              <a:rPr lang="ru-RU" sz="1300" dirty="0" smtClean="0">
                <a:latin typeface="Times New Roman" panose="02020603050405020304" pitchFamily="18" charset="0"/>
                <a:cs typeface="Times New Roman" panose="02020603050405020304" pitchFamily="18" charset="0"/>
              </a:rPr>
              <a:t>2026 </a:t>
            </a:r>
            <a:r>
              <a:rPr lang="ru-RU" sz="1300" dirty="0">
                <a:latin typeface="Times New Roman" panose="02020603050405020304" pitchFamily="18" charset="0"/>
                <a:cs typeface="Times New Roman" panose="02020603050405020304" pitchFamily="18" charset="0"/>
              </a:rPr>
              <a:t>год и </a:t>
            </a:r>
            <a:r>
              <a:rPr lang="ru-RU" sz="1300" dirty="0" smtClean="0">
                <a:latin typeface="Times New Roman" panose="02020603050405020304" pitchFamily="18" charset="0"/>
                <a:cs typeface="Times New Roman" panose="02020603050405020304" pitchFamily="18" charset="0"/>
              </a:rPr>
              <a:t>на плановый </a:t>
            </a:r>
            <a:r>
              <a:rPr lang="ru-RU" sz="1300" dirty="0">
                <a:latin typeface="Times New Roman" panose="02020603050405020304" pitchFamily="18" charset="0"/>
                <a:cs typeface="Times New Roman" panose="02020603050405020304" pitchFamily="18" charset="0"/>
              </a:rPr>
              <a:t>период </a:t>
            </a:r>
            <a:r>
              <a:rPr lang="ru-RU" sz="1300" dirty="0" smtClean="0">
                <a:latin typeface="Times New Roman" panose="02020603050405020304" pitchFamily="18" charset="0"/>
                <a:cs typeface="Times New Roman" panose="02020603050405020304" pitchFamily="18" charset="0"/>
              </a:rPr>
              <a:t>2027 </a:t>
            </a:r>
            <a:r>
              <a:rPr lang="ru-RU" sz="1300" dirty="0">
                <a:latin typeface="Times New Roman" panose="02020603050405020304" pitchFamily="18" charset="0"/>
                <a:cs typeface="Times New Roman" panose="02020603050405020304" pitchFamily="18" charset="0"/>
              </a:rPr>
              <a:t>и </a:t>
            </a:r>
            <a:r>
              <a:rPr lang="ru-RU" sz="1300" dirty="0" smtClean="0">
                <a:latin typeface="Times New Roman" panose="02020603050405020304" pitchFamily="18" charset="0"/>
                <a:cs typeface="Times New Roman" panose="02020603050405020304" pitchFamily="18" charset="0"/>
              </a:rPr>
              <a:t>2028 годов</a:t>
            </a:r>
          </a:p>
          <a:p>
            <a:pPr algn="just">
              <a:buFont typeface="Wingdings" pitchFamily="2" charset="2"/>
              <a:buChar char="v"/>
            </a:pPr>
            <a:r>
              <a:rPr lang="ru-RU" sz="1300" dirty="0" smtClean="0">
                <a:latin typeface="Times New Roman" panose="02020603050405020304" pitchFamily="18" charset="0"/>
                <a:cs typeface="Times New Roman" panose="02020603050405020304" pitchFamily="18" charset="0"/>
              </a:rPr>
              <a:t>Проведена работа по размещению информации на Едином портале бюджетной системы Российской Федерации в структурированном виде с использованием системы «Электронный бюджет», во исполнение приказа Министерства финансов Российской Федерации от 28 декабря 2016 года №243н «О составе и порядке размещения и предоставления информации на Едином портале бюджетной системы Российской Федерации».</a:t>
            </a:r>
          </a:p>
          <a:p>
            <a:pPr>
              <a:buFont typeface="Wingdings" pitchFamily="2" charset="2"/>
              <a:buChar char="v"/>
            </a:pPr>
            <a:endParaRPr lang="ru-RU" dirty="0">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fld id="{9C7C6B0D-085F-4A60-BA53-AC596861E901}" type="slidenum">
              <a:rPr lang="ru-RU" smtClean="0"/>
              <a:t>36</a:t>
            </a:fld>
            <a:endParaRPr lang="ru-RU"/>
          </a:p>
        </p:txBody>
      </p:sp>
      <p:pic>
        <p:nvPicPr>
          <p:cNvPr id="4" name="Рисунок 3">
            <a:extLst>
              <a:ext uri="{FF2B5EF4-FFF2-40B4-BE49-F238E27FC236}">
                <a16:creationId xmlns="" xmlns:a16="http://schemas.microsoft.com/office/drawing/2014/main" id="{DA06568E-4D26-177B-81E3-252A7332994E}"/>
              </a:ext>
            </a:extLst>
          </p:cNvPr>
          <p:cNvPicPr>
            <a:picLocks noChangeAspect="1"/>
          </p:cNvPicPr>
          <p:nvPr/>
        </p:nvPicPr>
        <p:blipFill>
          <a:blip r:embed="rId2"/>
          <a:stretch>
            <a:fillRect/>
          </a:stretch>
        </p:blipFill>
        <p:spPr>
          <a:xfrm>
            <a:off x="11033680" y="173736"/>
            <a:ext cx="908383" cy="853514"/>
          </a:xfrm>
          <a:prstGeom prst="rect">
            <a:avLst/>
          </a:prstGeom>
        </p:spPr>
      </p:pic>
    </p:spTree>
    <p:extLst>
      <p:ext uri="{BB962C8B-B14F-4D97-AF65-F5344CB8AC3E}">
        <p14:creationId xmlns:p14="http://schemas.microsoft.com/office/powerpoint/2010/main" val="3470475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7D82A30-B3C4-5EA7-8896-5E304526FD98}"/>
              </a:ext>
            </a:extLst>
          </p:cNvPr>
          <p:cNvSpPr>
            <a:spLocks noGrp="1"/>
          </p:cNvSpPr>
          <p:nvPr>
            <p:ph type="title"/>
          </p:nvPr>
        </p:nvSpPr>
        <p:spPr>
          <a:xfrm>
            <a:off x="1555532" y="441435"/>
            <a:ext cx="8828690" cy="817043"/>
          </a:xfrm>
        </p:spPr>
        <p:txBody>
          <a:bodyPr>
            <a:noAutofit/>
          </a:bodyPr>
          <a:lstStyle/>
          <a:p>
            <a:pPr algn="ctr"/>
            <a:r>
              <a:rPr lang="ru-RU" sz="2900" dirty="0">
                <a:latin typeface="Times New Roman" panose="02020603050405020304" pitchFamily="18" charset="0"/>
                <a:cs typeface="Times New Roman" panose="02020603050405020304" pitchFamily="18" charset="0"/>
              </a:rPr>
              <a:t>Основные задачи бюджетной политики на </a:t>
            </a:r>
            <a:r>
              <a:rPr lang="ru-RU" sz="2900" dirty="0" smtClean="0">
                <a:latin typeface="Times New Roman" panose="02020603050405020304" pitchFamily="18" charset="0"/>
                <a:cs typeface="Times New Roman" panose="02020603050405020304" pitchFamily="18" charset="0"/>
              </a:rPr>
              <a:t>2026 </a:t>
            </a:r>
            <a:r>
              <a:rPr lang="ru-RU" sz="2900" dirty="0">
                <a:latin typeface="Times New Roman" panose="02020603050405020304" pitchFamily="18" charset="0"/>
                <a:cs typeface="Times New Roman" panose="02020603050405020304" pitchFamily="18" charset="0"/>
              </a:rPr>
              <a:t>год</a:t>
            </a:r>
          </a:p>
        </p:txBody>
      </p:sp>
      <p:sp>
        <p:nvSpPr>
          <p:cNvPr id="3" name="Объект 2">
            <a:extLst>
              <a:ext uri="{FF2B5EF4-FFF2-40B4-BE49-F238E27FC236}">
                <a16:creationId xmlns="" xmlns:a16="http://schemas.microsoft.com/office/drawing/2014/main" id="{ABD96313-AACA-EC69-B818-12A1B264DB45}"/>
              </a:ext>
            </a:extLst>
          </p:cNvPr>
          <p:cNvSpPr>
            <a:spLocks noGrp="1"/>
          </p:cNvSpPr>
          <p:nvPr>
            <p:ph idx="1"/>
          </p:nvPr>
        </p:nvSpPr>
        <p:spPr>
          <a:xfrm>
            <a:off x="567559" y="1923394"/>
            <a:ext cx="11374504" cy="2666023"/>
          </a:xfrm>
        </p:spPr>
        <p:txBody>
          <a:bodyPr>
            <a:normAutofit/>
          </a:bodyPr>
          <a:lstStyle/>
          <a:p>
            <a:pPr algn="just">
              <a:buFont typeface="Wingdings" pitchFamily="2" charset="2"/>
              <a:buChar char="v"/>
            </a:pPr>
            <a:r>
              <a:rPr lang="ru-RU" sz="1400" dirty="0">
                <a:latin typeface="Times New Roman" panose="02020603050405020304" pitchFamily="18" charset="0"/>
                <a:cs typeface="Times New Roman" panose="02020603050405020304" pitchFamily="18" charset="0"/>
              </a:rPr>
              <a:t>Увеличение доходной части бюджета путем усиления работы по администрированию доходов</a:t>
            </a:r>
          </a:p>
          <a:p>
            <a:pPr algn="just">
              <a:buFont typeface="Wingdings" pitchFamily="2" charset="2"/>
              <a:buChar char="v"/>
            </a:pPr>
            <a:r>
              <a:rPr lang="ru-RU" sz="1400" dirty="0">
                <a:latin typeface="Times New Roman" panose="02020603050405020304" pitchFamily="18" charset="0"/>
                <a:cs typeface="Times New Roman" panose="02020603050405020304" pitchFamily="18" charset="0"/>
              </a:rPr>
              <a:t>Обеспечение сбалансированности бюджета </a:t>
            </a:r>
            <a:r>
              <a:rPr lang="ru-RU" sz="1400" dirty="0" smtClean="0">
                <a:latin typeface="Times New Roman" panose="02020603050405020304" pitchFamily="18" charset="0"/>
                <a:cs typeface="Times New Roman" panose="02020603050405020304" pitchFamily="18" charset="0"/>
              </a:rPr>
              <a:t>городского поселения «Поселок </a:t>
            </a:r>
            <a:r>
              <a:rPr lang="ru-RU" sz="1400" dirty="0">
                <a:latin typeface="Times New Roman" panose="02020603050405020304" pitchFamily="18" charset="0"/>
                <a:cs typeface="Times New Roman" panose="02020603050405020304" pitchFamily="18" charset="0"/>
              </a:rPr>
              <a:t>Айхал» </a:t>
            </a:r>
            <a:r>
              <a:rPr lang="ru-RU" sz="1400" dirty="0" smtClean="0">
                <a:latin typeface="Times New Roman" panose="02020603050405020304" pitchFamily="18" charset="0"/>
                <a:cs typeface="Times New Roman" panose="02020603050405020304" pitchFamily="18" charset="0"/>
              </a:rPr>
              <a:t>муниципального района «Мирнинский район» </a:t>
            </a:r>
            <a:r>
              <a:rPr lang="ru-RU" sz="1400" dirty="0">
                <a:latin typeface="Times New Roman" panose="02020603050405020304" pitchFamily="18" charset="0"/>
                <a:cs typeface="Times New Roman" panose="02020603050405020304" pitchFamily="18" charset="0"/>
              </a:rPr>
              <a:t>Республики Саха (Якутия)</a:t>
            </a:r>
          </a:p>
          <a:p>
            <a:pPr algn="just">
              <a:buFont typeface="Wingdings" pitchFamily="2" charset="2"/>
              <a:buChar char="v"/>
            </a:pPr>
            <a:r>
              <a:rPr lang="ru-RU" sz="1400" dirty="0">
                <a:latin typeface="Times New Roman" panose="02020603050405020304" pitchFamily="18" charset="0"/>
                <a:cs typeface="Times New Roman" panose="02020603050405020304" pitchFamily="18" charset="0"/>
              </a:rPr>
              <a:t>Обеспечение принципов приоритизации, оптимизации расходов и повышения эффективности расходования бюджетных средств</a:t>
            </a:r>
          </a:p>
          <a:p>
            <a:pPr algn="just">
              <a:buFont typeface="Wingdings" pitchFamily="2" charset="2"/>
              <a:buChar char="v"/>
            </a:pPr>
            <a:r>
              <a:rPr lang="ru-RU" sz="1400" dirty="0">
                <a:latin typeface="Times New Roman" panose="02020603050405020304" pitchFamily="18" charset="0"/>
                <a:cs typeface="Times New Roman" panose="02020603050405020304" pitchFamily="18" charset="0"/>
              </a:rPr>
              <a:t>Участие в национальных, федеральных, региональных </a:t>
            </a:r>
            <a:r>
              <a:rPr lang="ru-RU" sz="1400" dirty="0" smtClean="0">
                <a:latin typeface="Times New Roman" panose="02020603050405020304" pitchFamily="18" charset="0"/>
                <a:cs typeface="Times New Roman" panose="02020603050405020304" pitchFamily="18" charset="0"/>
              </a:rPr>
              <a:t>проектах, </a:t>
            </a:r>
            <a:r>
              <a:rPr lang="ru-RU" sz="1400" dirty="0">
                <a:latin typeface="Times New Roman" panose="02020603050405020304" pitchFamily="18" charset="0"/>
                <a:cs typeface="Times New Roman" panose="02020603050405020304" pitchFamily="18" charset="0"/>
              </a:rPr>
              <a:t>государственных программах, конкурсах и грантах для получения дополнительного финансирования в </a:t>
            </a:r>
            <a:r>
              <a:rPr lang="ru-RU" sz="1400" dirty="0" smtClean="0">
                <a:latin typeface="Times New Roman" panose="02020603050405020304" pitchFamily="18" charset="0"/>
                <a:cs typeface="Times New Roman" panose="02020603050405020304" pitchFamily="18" charset="0"/>
              </a:rPr>
              <a:t>2026 </a:t>
            </a:r>
            <a:r>
              <a:rPr lang="ru-RU" sz="1400" dirty="0">
                <a:latin typeface="Times New Roman" panose="02020603050405020304" pitchFamily="18" charset="0"/>
                <a:cs typeface="Times New Roman" panose="02020603050405020304" pitchFamily="18" charset="0"/>
              </a:rPr>
              <a:t>году</a:t>
            </a:r>
          </a:p>
          <a:p>
            <a:pPr algn="just">
              <a:buFont typeface="Wingdings" pitchFamily="2" charset="2"/>
              <a:buChar char="v"/>
            </a:pPr>
            <a:r>
              <a:rPr lang="ru-RU" sz="1400" dirty="0">
                <a:latin typeface="Times New Roman" panose="02020603050405020304" pitchFamily="18" charset="0"/>
                <a:cs typeface="Times New Roman" panose="02020603050405020304" pitchFamily="18" charset="0"/>
              </a:rPr>
              <a:t>Повышение эффективности закупок товаров, работ, услуг для обеспечения муниципальных нужд</a:t>
            </a:r>
          </a:p>
          <a:p>
            <a:pPr algn="just">
              <a:buFont typeface="Wingdings" pitchFamily="2" charset="2"/>
              <a:buChar char="v"/>
            </a:pPr>
            <a:r>
              <a:rPr lang="ru-RU" sz="1400" dirty="0">
                <a:latin typeface="Times New Roman" panose="02020603050405020304" pitchFamily="18" charset="0"/>
                <a:cs typeface="Times New Roman" panose="02020603050405020304" pitchFamily="18" charset="0"/>
              </a:rPr>
              <a:t>Повышение открытости и прозрачности управления муниципальными финансами</a:t>
            </a:r>
          </a:p>
          <a:p>
            <a:pPr marL="0" indent="0" algn="just">
              <a:buNone/>
            </a:pPr>
            <a:endParaRPr lang="ru-RU" sz="1400" dirty="0">
              <a:latin typeface="Times New Roman" panose="02020603050405020304" pitchFamily="18" charset="0"/>
              <a:cs typeface="Times New Roman" panose="02020603050405020304" pitchFamily="18" charset="0"/>
            </a:endParaRPr>
          </a:p>
          <a:p>
            <a:pPr>
              <a:buFont typeface="Wingdings" pitchFamily="2" charset="2"/>
              <a:buChar char="v"/>
            </a:pPr>
            <a:endParaRPr lang="ru-RU" sz="1400" dirty="0">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fld id="{9C7C6B0D-085F-4A60-BA53-AC596861E901}" type="slidenum">
              <a:rPr lang="ru-RU" smtClean="0"/>
              <a:t>37</a:t>
            </a:fld>
            <a:endParaRPr lang="ru-RU"/>
          </a:p>
        </p:txBody>
      </p:sp>
      <p:pic>
        <p:nvPicPr>
          <p:cNvPr id="4" name="Рисунок 3">
            <a:extLst>
              <a:ext uri="{FF2B5EF4-FFF2-40B4-BE49-F238E27FC236}">
                <a16:creationId xmlns="" xmlns:a16="http://schemas.microsoft.com/office/drawing/2014/main" id="{DA06568E-4D26-177B-81E3-252A7332994E}"/>
              </a:ext>
            </a:extLst>
          </p:cNvPr>
          <p:cNvPicPr>
            <a:picLocks noChangeAspect="1"/>
          </p:cNvPicPr>
          <p:nvPr/>
        </p:nvPicPr>
        <p:blipFill>
          <a:blip r:embed="rId2"/>
          <a:stretch>
            <a:fillRect/>
          </a:stretch>
        </p:blipFill>
        <p:spPr>
          <a:xfrm>
            <a:off x="11033680" y="173736"/>
            <a:ext cx="908383" cy="853514"/>
          </a:xfrm>
          <a:prstGeom prst="rect">
            <a:avLst/>
          </a:prstGeom>
        </p:spPr>
      </p:pic>
      <p:pic>
        <p:nvPicPr>
          <p:cNvPr id="7" name="Рисунок 6">
            <a:extLst>
              <a:ext uri="{FF2B5EF4-FFF2-40B4-BE49-F238E27FC236}">
                <a16:creationId xmlns="" xmlns:a16="http://schemas.microsoft.com/office/drawing/2014/main" id="{F315CD49-F840-4C20-6F19-3EF715944048}"/>
              </a:ext>
            </a:extLst>
          </p:cNvPr>
          <p:cNvPicPr>
            <a:picLocks noChangeAspect="1"/>
          </p:cNvPicPr>
          <p:nvPr/>
        </p:nvPicPr>
        <p:blipFill>
          <a:blip r:embed="rId2"/>
          <a:stretch>
            <a:fillRect/>
          </a:stretch>
        </p:blipFill>
        <p:spPr>
          <a:xfrm>
            <a:off x="11033680" y="184246"/>
            <a:ext cx="908383" cy="853514"/>
          </a:xfrm>
          <a:prstGeom prst="rect">
            <a:avLst/>
          </a:prstGeom>
        </p:spPr>
      </p:pic>
    </p:spTree>
    <p:extLst>
      <p:ext uri="{BB962C8B-B14F-4D97-AF65-F5344CB8AC3E}">
        <p14:creationId xmlns:p14="http://schemas.microsoft.com/office/powerpoint/2010/main" val="473574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E3C98BA-D4A7-353F-51C4-E5FD8E1A38B2}"/>
              </a:ext>
            </a:extLst>
          </p:cNvPr>
          <p:cNvSpPr>
            <a:spLocks noGrp="1"/>
          </p:cNvSpPr>
          <p:nvPr>
            <p:ph type="title"/>
          </p:nvPr>
        </p:nvSpPr>
        <p:spPr>
          <a:xfrm>
            <a:off x="2592926" y="624110"/>
            <a:ext cx="6635158" cy="1280890"/>
          </a:xfrm>
        </p:spPr>
        <p:txBody>
          <a:bodyPr/>
          <a:lstStyle/>
          <a:p>
            <a:endParaRPr lang="ru-RU" dirty="0"/>
          </a:p>
        </p:txBody>
      </p:sp>
      <p:pic>
        <p:nvPicPr>
          <p:cNvPr id="1026" name="Picture 2">
            <a:extLst>
              <a:ext uri="{FF2B5EF4-FFF2-40B4-BE49-F238E27FC236}">
                <a16:creationId xmlns="" xmlns:a16="http://schemas.microsoft.com/office/drawing/2014/main" id="{36C3F3AF-5169-A949-A270-525F1B2D23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8579" y="283780"/>
            <a:ext cx="11239605" cy="6389974"/>
          </a:xfrm>
          <a:prstGeom prst="rect">
            <a:avLst/>
          </a:prstGeom>
          <a:noFill/>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fld id="{9C7C6B0D-085F-4A60-BA53-AC596861E901}" type="slidenum">
              <a:rPr lang="ru-RU" smtClean="0"/>
              <a:t>38</a:t>
            </a:fld>
            <a:endParaRPr lang="ru-RU"/>
          </a:p>
        </p:txBody>
      </p:sp>
      <p:pic>
        <p:nvPicPr>
          <p:cNvPr id="4" name="Рисунок 3">
            <a:extLst>
              <a:ext uri="{FF2B5EF4-FFF2-40B4-BE49-F238E27FC236}">
                <a16:creationId xmlns="" xmlns:a16="http://schemas.microsoft.com/office/drawing/2014/main" id="{A6AD4BD3-1097-6A63-B5CE-9296D3C0DAE3}"/>
              </a:ext>
            </a:extLst>
          </p:cNvPr>
          <p:cNvPicPr>
            <a:picLocks noChangeAspect="1"/>
          </p:cNvPicPr>
          <p:nvPr/>
        </p:nvPicPr>
        <p:blipFill>
          <a:blip r:embed="rId3"/>
          <a:stretch>
            <a:fillRect/>
          </a:stretch>
        </p:blipFill>
        <p:spPr>
          <a:xfrm>
            <a:off x="11033680" y="184246"/>
            <a:ext cx="908383" cy="853514"/>
          </a:xfrm>
          <a:prstGeom prst="rect">
            <a:avLst/>
          </a:prstGeom>
        </p:spPr>
      </p:pic>
    </p:spTree>
    <p:extLst>
      <p:ext uri="{BB962C8B-B14F-4D97-AF65-F5344CB8AC3E}">
        <p14:creationId xmlns:p14="http://schemas.microsoft.com/office/powerpoint/2010/main" val="3416401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286604"/>
            <a:ext cx="10058400" cy="941306"/>
          </a:xfrm>
        </p:spPr>
        <p:txBody>
          <a:bodyPr>
            <a:normAutofit fontScale="90000"/>
          </a:bodyPr>
          <a:lstStyle/>
          <a:p>
            <a:pPr algn="ctr"/>
            <a:r>
              <a:rPr lang="ru-RU" sz="3600" dirty="0" smtClean="0">
                <a:latin typeface="Times New Roman" panose="02020603050405020304" pitchFamily="18" charset="0"/>
                <a:cs typeface="Times New Roman" panose="02020603050405020304" pitchFamily="18" charset="0"/>
              </a:rPr>
              <a:t>Основные понятия</a:t>
            </a:r>
            <a:br>
              <a:rPr lang="ru-RU" sz="3600" dirty="0" smtClean="0">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97280" y="870858"/>
            <a:ext cx="10058400" cy="4475724"/>
          </a:xfrm>
        </p:spPr>
        <p:txBody>
          <a:bodyPr/>
          <a:lstStyle/>
          <a:p>
            <a:pPr algn="ctr"/>
            <a:r>
              <a:rPr lang="ru-RU" sz="3200" spc="-50" dirty="0">
                <a:solidFill>
                  <a:srgbClr val="000000">
                    <a:lumMod val="75000"/>
                    <a:lumOff val="25000"/>
                  </a:srgbClr>
                </a:solidFill>
                <a:latin typeface="Times New Roman" panose="02020603050405020304" pitchFamily="18" charset="0"/>
                <a:ea typeface="+mj-ea"/>
                <a:cs typeface="Times New Roman" panose="02020603050405020304" pitchFamily="18" charset="0"/>
              </a:rPr>
              <a:t>Доходы городского </a:t>
            </a:r>
            <a:r>
              <a:rPr lang="ru-RU" sz="3200" spc="-50" dirty="0" smtClean="0">
                <a:solidFill>
                  <a:srgbClr val="000000">
                    <a:lumMod val="75000"/>
                    <a:lumOff val="25000"/>
                  </a:srgbClr>
                </a:solidFill>
                <a:latin typeface="Times New Roman" panose="02020603050405020304" pitchFamily="18" charset="0"/>
                <a:ea typeface="+mj-ea"/>
                <a:cs typeface="Times New Roman" panose="02020603050405020304" pitchFamily="18" charset="0"/>
              </a:rPr>
              <a:t>поселения</a:t>
            </a:r>
          </a:p>
          <a:p>
            <a:endParaRPr lang="ru-RU" dirty="0"/>
          </a:p>
        </p:txBody>
      </p:sp>
      <p:sp>
        <p:nvSpPr>
          <p:cNvPr id="4" name="Номер слайда 3"/>
          <p:cNvSpPr>
            <a:spLocks noGrp="1"/>
          </p:cNvSpPr>
          <p:nvPr>
            <p:ph type="sldNum" sz="quarter" idx="12"/>
          </p:nvPr>
        </p:nvSpPr>
        <p:spPr/>
        <p:txBody>
          <a:bodyPr/>
          <a:lstStyle/>
          <a:p>
            <a:fld id="{9C7C6B0D-085F-4A60-BA53-AC596861E901}" type="slidenum">
              <a:rPr lang="ru-RU" smtClean="0"/>
              <a:t>4</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708585314"/>
              </p:ext>
            </p:extLst>
          </p:nvPr>
        </p:nvGraphicFramePr>
        <p:xfrm>
          <a:off x="1097279" y="1812164"/>
          <a:ext cx="2499361" cy="2312852"/>
        </p:xfrm>
        <a:graphic>
          <a:graphicData uri="http://schemas.openxmlformats.org/drawingml/2006/table">
            <a:tbl>
              <a:tblPr firstRow="1" bandRow="1">
                <a:tableStyleId>{5C22544A-7EE6-4342-B048-85BDC9FD1C3A}</a:tableStyleId>
              </a:tblPr>
              <a:tblGrid>
                <a:gridCol w="2499361"/>
              </a:tblGrid>
              <a:tr h="438541">
                <a:tc>
                  <a:txBody>
                    <a:bodyPr/>
                    <a:lstStyle/>
                    <a:p>
                      <a:pPr algn="ctr"/>
                      <a:r>
                        <a:rPr lang="ru-RU" dirty="0" smtClean="0">
                          <a:latin typeface="Times New Roman" panose="02020603050405020304" pitchFamily="18" charset="0"/>
                          <a:cs typeface="Times New Roman" panose="02020603050405020304" pitchFamily="18" charset="0"/>
                        </a:rPr>
                        <a:t>Налоговые доходы</a:t>
                      </a:r>
                      <a:endParaRPr lang="ru-RU" dirty="0">
                        <a:latin typeface="Times New Roman" panose="02020603050405020304" pitchFamily="18" charset="0"/>
                        <a:cs typeface="Times New Roman" panose="02020603050405020304" pitchFamily="18" charset="0"/>
                      </a:endParaRPr>
                    </a:p>
                  </a:txBody>
                  <a:tcPr/>
                </a:tc>
              </a:tr>
              <a:tr h="1874311">
                <a:tc>
                  <a:txBody>
                    <a:bodyPr/>
                    <a:lstStyle/>
                    <a:p>
                      <a:pPr marL="285750" indent="-28575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Налог на доходы физических лиц</a:t>
                      </a:r>
                    </a:p>
                    <a:p>
                      <a:pPr marL="285750" indent="-285750" algn="just">
                        <a:buFont typeface="Arial" panose="020B0604020202020204" pitchFamily="34" charset="0"/>
                        <a:buChar char="•"/>
                      </a:pPr>
                      <a:r>
                        <a:rPr lang="ru-RU" sz="1400" baseline="0" dirty="0" smtClean="0">
                          <a:latin typeface="Times New Roman" panose="02020603050405020304" pitchFamily="18" charset="0"/>
                          <a:cs typeface="Times New Roman" panose="02020603050405020304" pitchFamily="18" charset="0"/>
                        </a:rPr>
                        <a:t>Доходы от акцизов на ГСМ</a:t>
                      </a:r>
                    </a:p>
                    <a:p>
                      <a:pPr marL="285750" indent="-285750" algn="just">
                        <a:buFont typeface="Arial" panose="020B0604020202020204" pitchFamily="34" charset="0"/>
                        <a:buChar char="•"/>
                      </a:pPr>
                      <a:r>
                        <a:rPr lang="ru-RU" sz="1400" baseline="0" dirty="0" smtClean="0">
                          <a:latin typeface="Times New Roman" panose="02020603050405020304" pitchFamily="18" charset="0"/>
                          <a:cs typeface="Times New Roman" panose="02020603050405020304" pitchFamily="18" charset="0"/>
                        </a:rPr>
                        <a:t>Налог на имущество физических лиц</a:t>
                      </a:r>
                    </a:p>
                    <a:p>
                      <a:pPr marL="285750" indent="-285750" algn="just">
                        <a:buFont typeface="Arial" panose="020B0604020202020204" pitchFamily="34" charset="0"/>
                        <a:buChar char="•"/>
                      </a:pPr>
                      <a:r>
                        <a:rPr lang="ru-RU" sz="1400" baseline="0" dirty="0" smtClean="0">
                          <a:latin typeface="Times New Roman" panose="02020603050405020304" pitchFamily="18" charset="0"/>
                          <a:cs typeface="Times New Roman" panose="02020603050405020304" pitchFamily="18" charset="0"/>
                        </a:rPr>
                        <a:t>Земельный налог</a:t>
                      </a:r>
                      <a:endParaRPr lang="ru-RU" sz="14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943361950"/>
              </p:ext>
            </p:extLst>
          </p:nvPr>
        </p:nvGraphicFramePr>
        <p:xfrm>
          <a:off x="4003764" y="1812164"/>
          <a:ext cx="2475412" cy="2526212"/>
        </p:xfrm>
        <a:graphic>
          <a:graphicData uri="http://schemas.openxmlformats.org/drawingml/2006/table">
            <a:tbl>
              <a:tblPr firstRow="1" bandRow="1">
                <a:tableStyleId>{5C22544A-7EE6-4342-B048-85BDC9FD1C3A}</a:tableStyleId>
              </a:tblPr>
              <a:tblGrid>
                <a:gridCol w="2475412"/>
              </a:tblGrid>
              <a:tr h="431882">
                <a:tc>
                  <a:txBody>
                    <a:bodyPr/>
                    <a:lstStyle/>
                    <a:p>
                      <a:pPr algn="ctr"/>
                      <a:r>
                        <a:rPr lang="ru-RU" dirty="0" smtClean="0">
                          <a:latin typeface="Times New Roman" panose="02020603050405020304" pitchFamily="18" charset="0"/>
                          <a:cs typeface="Times New Roman" panose="02020603050405020304" pitchFamily="18" charset="0"/>
                        </a:rPr>
                        <a:t>Неналоговые доходы</a:t>
                      </a:r>
                      <a:endParaRPr lang="ru-RU" dirty="0">
                        <a:latin typeface="Times New Roman" panose="02020603050405020304" pitchFamily="18" charset="0"/>
                        <a:cs typeface="Times New Roman" panose="02020603050405020304" pitchFamily="18" charset="0"/>
                      </a:endParaRPr>
                    </a:p>
                  </a:txBody>
                  <a:tcPr/>
                </a:tc>
              </a:tr>
              <a:tr h="2094330">
                <a:tc>
                  <a:txBody>
                    <a:bodyPr/>
                    <a:lstStyle/>
                    <a:p>
                      <a:pPr marL="285750" indent="-285750" algn="just" defTabSz="914400" rtl="0" eaLnBrk="1" latinLnBrk="0" hangingPunct="1">
                        <a:buFont typeface="Arial" panose="020B0604020202020204" pitchFamily="34" charset="0"/>
                        <a:buChar char="•"/>
                      </a:pPr>
                      <a:r>
                        <a:rPr lang="ru-RU" sz="1400" kern="1200" dirty="0" smtClean="0">
                          <a:solidFill>
                            <a:schemeClr val="dk1"/>
                          </a:solidFill>
                          <a:latin typeface="Times New Roman" panose="02020603050405020304" pitchFamily="18" charset="0"/>
                          <a:ea typeface="+mn-ea"/>
                          <a:cs typeface="Times New Roman" panose="02020603050405020304" pitchFamily="18" charset="0"/>
                        </a:rPr>
                        <a:t>Доходы от использования имущества</a:t>
                      </a:r>
                    </a:p>
                    <a:p>
                      <a:pPr marL="285750" indent="-285750" algn="just" defTabSz="914400" rtl="0" eaLnBrk="1" latinLnBrk="0" hangingPunct="1">
                        <a:buFont typeface="Arial" panose="020B0604020202020204" pitchFamily="34" charset="0"/>
                        <a:buChar char="•"/>
                      </a:pPr>
                      <a:r>
                        <a:rPr lang="ru-RU" sz="1400" kern="1200" dirty="0" smtClean="0">
                          <a:solidFill>
                            <a:schemeClr val="dk1"/>
                          </a:solidFill>
                          <a:latin typeface="Times New Roman" panose="02020603050405020304" pitchFamily="18" charset="0"/>
                          <a:ea typeface="+mn-ea"/>
                          <a:cs typeface="Times New Roman" panose="02020603050405020304" pitchFamily="18" charset="0"/>
                        </a:rPr>
                        <a:t>Доходы от компенсации затрат</a:t>
                      </a:r>
                    </a:p>
                    <a:p>
                      <a:pPr marL="285750" indent="-285750" algn="just" defTabSz="914400" rtl="0" eaLnBrk="1" latinLnBrk="0" hangingPunct="1">
                        <a:buFont typeface="Arial" panose="020B0604020202020204" pitchFamily="34" charset="0"/>
                        <a:buChar char="•"/>
                      </a:pPr>
                      <a:r>
                        <a:rPr lang="ru-RU" sz="1400" kern="1200" dirty="0" smtClean="0">
                          <a:solidFill>
                            <a:schemeClr val="dk1"/>
                          </a:solidFill>
                          <a:latin typeface="Times New Roman" panose="02020603050405020304" pitchFamily="18" charset="0"/>
                          <a:ea typeface="+mn-ea"/>
                          <a:cs typeface="Times New Roman" panose="02020603050405020304" pitchFamily="18" charset="0"/>
                        </a:rPr>
                        <a:t>Доходы от продажи</a:t>
                      </a:r>
                      <a:r>
                        <a:rPr lang="ru-RU" sz="1400" kern="1200" baseline="0" dirty="0" smtClean="0">
                          <a:solidFill>
                            <a:schemeClr val="dk1"/>
                          </a:solidFill>
                          <a:latin typeface="Times New Roman" panose="02020603050405020304" pitchFamily="18" charset="0"/>
                          <a:ea typeface="+mn-ea"/>
                          <a:cs typeface="Times New Roman" panose="02020603050405020304" pitchFamily="18" charset="0"/>
                        </a:rPr>
                        <a:t> материальных и нематериальных активов</a:t>
                      </a:r>
                    </a:p>
                    <a:p>
                      <a:pPr marL="285750" indent="-285750" algn="just" defTabSz="914400" rtl="0" eaLnBrk="1" latinLnBrk="0" hangingPunct="1">
                        <a:buFont typeface="Arial" panose="020B0604020202020204" pitchFamily="34" charset="0"/>
                        <a:buChar char="•"/>
                      </a:pPr>
                      <a:r>
                        <a:rPr lang="ru-RU" sz="1400" kern="1200" baseline="0" dirty="0" smtClean="0">
                          <a:solidFill>
                            <a:schemeClr val="dk1"/>
                          </a:solidFill>
                          <a:latin typeface="Times New Roman" panose="02020603050405020304" pitchFamily="18" charset="0"/>
                          <a:ea typeface="+mn-ea"/>
                          <a:cs typeface="Times New Roman" panose="02020603050405020304" pitchFamily="18" charset="0"/>
                        </a:rPr>
                        <a:t>Штрафы</a:t>
                      </a:r>
                      <a:endParaRPr lang="ru-RU" sz="1400" kern="1200" dirty="0">
                        <a:solidFill>
                          <a:schemeClr val="dk1"/>
                        </a:solidFill>
                        <a:latin typeface="Times New Roman" panose="02020603050405020304" pitchFamily="18" charset="0"/>
                        <a:ea typeface="+mn-ea"/>
                        <a:cs typeface="Times New Roman" panose="02020603050405020304" pitchFamily="18" charset="0"/>
                      </a:endParaRPr>
                    </a:p>
                  </a:txBody>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1464102316"/>
              </p:ext>
            </p:extLst>
          </p:nvPr>
        </p:nvGraphicFramePr>
        <p:xfrm>
          <a:off x="6927866" y="1812164"/>
          <a:ext cx="4550031" cy="4225165"/>
        </p:xfrm>
        <a:graphic>
          <a:graphicData uri="http://schemas.openxmlformats.org/drawingml/2006/table">
            <a:tbl>
              <a:tblPr firstRow="1" bandRow="1">
                <a:tableStyleId>{5C22544A-7EE6-4342-B048-85BDC9FD1C3A}</a:tableStyleId>
              </a:tblPr>
              <a:tblGrid>
                <a:gridCol w="4550031"/>
              </a:tblGrid>
              <a:tr h="404243">
                <a:tc>
                  <a:txBody>
                    <a:bodyPr/>
                    <a:lstStyle/>
                    <a:p>
                      <a:pPr algn="ctr"/>
                      <a:r>
                        <a:rPr lang="ru-RU" dirty="0" smtClean="0">
                          <a:latin typeface="Times New Roman" panose="02020603050405020304" pitchFamily="18" charset="0"/>
                          <a:cs typeface="Times New Roman" panose="02020603050405020304" pitchFamily="18" charset="0"/>
                        </a:rPr>
                        <a:t>Безвозмездные поступления</a:t>
                      </a:r>
                      <a:endParaRPr lang="ru-RU" dirty="0">
                        <a:latin typeface="Times New Roman" panose="02020603050405020304" pitchFamily="18" charset="0"/>
                        <a:cs typeface="Times New Roman" panose="02020603050405020304" pitchFamily="18" charset="0"/>
                      </a:endParaRPr>
                    </a:p>
                  </a:txBody>
                  <a:tcPr/>
                </a:tc>
              </a:tr>
              <a:tr h="3820922">
                <a:tc>
                  <a:txBody>
                    <a:bodyPr/>
                    <a:lstStyle/>
                    <a:p>
                      <a:pPr marL="285750" indent="-285750" algn="just" defTabSz="914400" rtl="0" eaLnBrk="1" latinLnBrk="0" hangingPunct="1">
                        <a:buFont typeface="Arial" panose="020B0604020202020204" pitchFamily="34" charset="0"/>
                        <a:buChar char="•"/>
                      </a:pPr>
                      <a:r>
                        <a:rPr lang="ru-RU" sz="1400" kern="1200" dirty="0" smtClean="0">
                          <a:solidFill>
                            <a:schemeClr val="dk1"/>
                          </a:solidFill>
                          <a:latin typeface="Times New Roman" panose="02020603050405020304" pitchFamily="18" charset="0"/>
                          <a:ea typeface="+mn-ea"/>
                          <a:cs typeface="Times New Roman" panose="02020603050405020304" pitchFamily="18" charset="0"/>
                        </a:rPr>
                        <a:t>Межбюджетные трансферты - средства, которые перечисляются из одного бюджета бюджетной системы РФ в другой</a:t>
                      </a:r>
                    </a:p>
                    <a:p>
                      <a:pPr marL="285750" indent="-285750" algn="just" defTabSz="914400" rtl="0" eaLnBrk="1" latinLnBrk="0" hangingPunct="1">
                        <a:buFont typeface="Arial" panose="020B0604020202020204" pitchFamily="34" charset="0"/>
                        <a:buChar char="•"/>
                      </a:pPr>
                      <a:r>
                        <a:rPr lang="ru-RU" sz="1400" kern="1200" dirty="0" smtClean="0">
                          <a:solidFill>
                            <a:schemeClr val="dk1"/>
                          </a:solidFill>
                          <a:latin typeface="Times New Roman" panose="02020603050405020304" pitchFamily="18" charset="0"/>
                          <a:ea typeface="+mn-ea"/>
                          <a:cs typeface="Times New Roman" panose="02020603050405020304" pitchFamily="18" charset="0"/>
                        </a:rPr>
                        <a:t>Дотации – межбюджетные трансферты, предоставляемые на безвозмездной и</a:t>
                      </a:r>
                      <a:r>
                        <a:rPr lang="ru-RU" sz="1400" kern="1200" baseline="0" dirty="0" smtClean="0">
                          <a:solidFill>
                            <a:schemeClr val="dk1"/>
                          </a:solidFill>
                          <a:latin typeface="Times New Roman" panose="02020603050405020304" pitchFamily="18" charset="0"/>
                          <a:ea typeface="+mn-ea"/>
                          <a:cs typeface="Times New Roman" panose="02020603050405020304" pitchFamily="18" charset="0"/>
                        </a:rPr>
                        <a:t> безвозвратной основе без установления направлений и (или) условий использования</a:t>
                      </a:r>
                    </a:p>
                    <a:p>
                      <a:pPr marL="285750" indent="-285750" algn="just" defTabSz="914400" rtl="0" eaLnBrk="1" latinLnBrk="0" hangingPunct="1">
                        <a:buFont typeface="Arial" panose="020B0604020202020204" pitchFamily="34" charset="0"/>
                        <a:buChar char="•"/>
                      </a:pPr>
                      <a:r>
                        <a:rPr lang="ru-RU" sz="1400" kern="1200" baseline="0" dirty="0" smtClean="0">
                          <a:solidFill>
                            <a:schemeClr val="dk1"/>
                          </a:solidFill>
                          <a:latin typeface="Times New Roman" panose="02020603050405020304" pitchFamily="18" charset="0"/>
                          <a:ea typeface="+mn-ea"/>
                          <a:cs typeface="Times New Roman" panose="02020603050405020304" pitchFamily="18" charset="0"/>
                        </a:rPr>
                        <a:t>Субсидии - </a:t>
                      </a:r>
                      <a:r>
                        <a:rPr kumimoji="0" lang="ru-RU" sz="1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межбюджетные трансферты, предоставляемые  на условия долевого софинансирования расходов других бюджетов</a:t>
                      </a:r>
                    </a:p>
                    <a:p>
                      <a:pPr marL="285750" indent="-285750" algn="just" defTabSz="914400" rtl="0" eaLnBrk="1" latinLnBrk="0" hangingPunct="1">
                        <a:buFont typeface="Arial" panose="020B0604020202020204" pitchFamily="34" charset="0"/>
                        <a:buChar char="•"/>
                      </a:pPr>
                      <a:r>
                        <a:rPr kumimoji="0" lang="ru-RU" sz="1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Субвенции - межбюджетные трансферты, предоставляемые  на финансирование «переданных» другим публично-правовым образованиям полномочий</a:t>
                      </a:r>
                    </a:p>
                    <a:p>
                      <a:pPr marL="285750" indent="-285750" algn="just" defTabSz="914400" rtl="0" eaLnBrk="1" latinLnBrk="0" hangingPunct="1">
                        <a:buFont typeface="Arial" panose="020B0604020202020204" pitchFamily="34" charset="0"/>
                        <a:buChar char="•"/>
                      </a:pPr>
                      <a:r>
                        <a:rPr kumimoji="0" lang="ru-RU" sz="1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Прочие безвозмездные поступления – от юридических и физических лиц</a:t>
                      </a:r>
                      <a:endParaRPr lang="ru-RU" sz="1400" kern="1200" dirty="0">
                        <a:solidFill>
                          <a:schemeClr val="dk1"/>
                        </a:solidFill>
                        <a:latin typeface="Times New Roman" panose="02020603050405020304" pitchFamily="18" charset="0"/>
                        <a:ea typeface="+mn-ea"/>
                        <a:cs typeface="Times New Roman" panose="02020603050405020304" pitchFamily="18" charset="0"/>
                      </a:endParaRPr>
                    </a:p>
                  </a:txBody>
                  <a:tcPr/>
                </a:tc>
              </a:tr>
            </a:tbl>
          </a:graphicData>
        </a:graphic>
      </p:graphicFrame>
      <p:pic>
        <p:nvPicPr>
          <p:cNvPr id="8" name="Рисунок 7"/>
          <p:cNvPicPr>
            <a:picLocks noChangeAspect="1"/>
          </p:cNvPicPr>
          <p:nvPr/>
        </p:nvPicPr>
        <p:blipFill>
          <a:blip r:embed="rId2"/>
          <a:stretch>
            <a:fillRect/>
          </a:stretch>
        </p:blipFill>
        <p:spPr>
          <a:xfrm>
            <a:off x="10847356" y="157463"/>
            <a:ext cx="938865" cy="908383"/>
          </a:xfrm>
          <a:prstGeom prst="rect">
            <a:avLst/>
          </a:prstGeom>
        </p:spPr>
      </p:pic>
    </p:spTree>
    <p:extLst>
      <p:ext uri="{BB962C8B-B14F-4D97-AF65-F5344CB8AC3E}">
        <p14:creationId xmlns:p14="http://schemas.microsoft.com/office/powerpoint/2010/main" val="707185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E20AF7F-1FD7-0E9D-16FE-280F4F2CE5C2}"/>
              </a:ext>
            </a:extLst>
          </p:cNvPr>
          <p:cNvSpPr>
            <a:spLocks noGrp="1"/>
          </p:cNvSpPr>
          <p:nvPr>
            <p:ph type="title"/>
          </p:nvPr>
        </p:nvSpPr>
        <p:spPr>
          <a:xfrm>
            <a:off x="1638299" y="162932"/>
            <a:ext cx="9071741" cy="1098309"/>
          </a:xfrm>
        </p:spPr>
        <p:txBody>
          <a:bodyPr>
            <a:normAutofit/>
          </a:bodyPr>
          <a:lstStyle/>
          <a:p>
            <a:pPr algn="ctr"/>
            <a:r>
              <a:rPr lang="ru-RU" sz="3600" dirty="0">
                <a:solidFill>
                  <a:schemeClr val="accent3">
                    <a:lumMod val="50000"/>
                  </a:schemeClr>
                </a:solidFill>
                <a:latin typeface="Times New Roman" panose="02020603050405020304" pitchFamily="18" charset="0"/>
                <a:cs typeface="Times New Roman" panose="02020603050405020304" pitchFamily="18" charset="0"/>
              </a:rPr>
              <a:t>Основные </a:t>
            </a:r>
            <a:r>
              <a:rPr lang="ru-RU" sz="3600" dirty="0" smtClean="0">
                <a:solidFill>
                  <a:schemeClr val="accent3">
                    <a:lumMod val="50000"/>
                  </a:schemeClr>
                </a:solidFill>
                <a:latin typeface="Times New Roman" panose="02020603050405020304" pitchFamily="18" charset="0"/>
                <a:cs typeface="Times New Roman" panose="02020603050405020304" pitchFamily="18" charset="0"/>
              </a:rPr>
              <a:t>параметры бюджета</a:t>
            </a:r>
            <a:r>
              <a:rPr lang="ru-RU" sz="3600" dirty="0">
                <a:solidFill>
                  <a:schemeClr val="accent3">
                    <a:lumMod val="50000"/>
                  </a:schemeClr>
                </a:solidFill>
                <a:latin typeface="Times New Roman" panose="02020603050405020304" pitchFamily="18" charset="0"/>
                <a:cs typeface="Times New Roman" panose="02020603050405020304" pitchFamily="18" charset="0"/>
              </a:rPr>
              <a:t/>
            </a:r>
            <a:br>
              <a:rPr lang="ru-RU" sz="3600" dirty="0">
                <a:solidFill>
                  <a:schemeClr val="accent3">
                    <a:lumMod val="50000"/>
                  </a:schemeClr>
                </a:solidFill>
                <a:latin typeface="Times New Roman" panose="02020603050405020304" pitchFamily="18" charset="0"/>
                <a:cs typeface="Times New Roman" panose="02020603050405020304" pitchFamily="18" charset="0"/>
              </a:rPr>
            </a:br>
            <a:r>
              <a:rPr lang="ru-RU" sz="3600" dirty="0" smtClean="0">
                <a:solidFill>
                  <a:schemeClr val="accent3">
                    <a:lumMod val="50000"/>
                  </a:schemeClr>
                </a:solidFill>
                <a:latin typeface="Times New Roman" panose="02020603050405020304" pitchFamily="18" charset="0"/>
                <a:cs typeface="Times New Roman" panose="02020603050405020304" pitchFamily="18" charset="0"/>
              </a:rPr>
              <a:t>ГП «Поселок </a:t>
            </a:r>
            <a:r>
              <a:rPr lang="ru-RU" sz="3600" dirty="0">
                <a:solidFill>
                  <a:schemeClr val="accent3">
                    <a:lumMod val="50000"/>
                  </a:schemeClr>
                </a:solidFill>
                <a:latin typeface="Times New Roman" panose="02020603050405020304" pitchFamily="18" charset="0"/>
                <a:cs typeface="Times New Roman" panose="02020603050405020304" pitchFamily="18" charset="0"/>
              </a:rPr>
              <a:t>Айхал» за </a:t>
            </a:r>
            <a:r>
              <a:rPr lang="ru-RU" sz="3600" dirty="0" smtClean="0">
                <a:solidFill>
                  <a:schemeClr val="accent3">
                    <a:lumMod val="50000"/>
                  </a:schemeClr>
                </a:solidFill>
                <a:latin typeface="Times New Roman" panose="02020603050405020304" pitchFamily="18" charset="0"/>
                <a:cs typeface="Times New Roman" panose="02020603050405020304" pitchFamily="18" charset="0"/>
              </a:rPr>
              <a:t>2025 </a:t>
            </a:r>
            <a:r>
              <a:rPr lang="ru-RU" sz="3600" dirty="0">
                <a:solidFill>
                  <a:schemeClr val="accent3">
                    <a:lumMod val="50000"/>
                  </a:schemeClr>
                </a:solidFill>
                <a:latin typeface="Times New Roman" panose="02020603050405020304" pitchFamily="18" charset="0"/>
                <a:cs typeface="Times New Roman" panose="02020603050405020304" pitchFamily="18" charset="0"/>
              </a:rPr>
              <a:t>год</a:t>
            </a:r>
            <a:endParaRPr lang="ru-RU" dirty="0"/>
          </a:p>
        </p:txBody>
      </p:sp>
      <p:graphicFrame>
        <p:nvGraphicFramePr>
          <p:cNvPr id="6" name="Таблица 6">
            <a:extLst>
              <a:ext uri="{FF2B5EF4-FFF2-40B4-BE49-F238E27FC236}">
                <a16:creationId xmlns="" xmlns:a16="http://schemas.microsoft.com/office/drawing/2014/main" id="{76A4ADBE-A246-AC9B-CF1A-B2805FC4FC43}"/>
              </a:ext>
            </a:extLst>
          </p:cNvPr>
          <p:cNvGraphicFramePr>
            <a:graphicFrameLocks noGrp="1"/>
          </p:cNvGraphicFramePr>
          <p:nvPr>
            <p:ph idx="1"/>
            <p:extLst>
              <p:ext uri="{D42A27DB-BD31-4B8C-83A1-F6EECF244321}">
                <p14:modId xmlns:p14="http://schemas.microsoft.com/office/powerpoint/2010/main" val="3083162027"/>
              </p:ext>
            </p:extLst>
          </p:nvPr>
        </p:nvGraphicFramePr>
        <p:xfrm>
          <a:off x="482956" y="2135484"/>
          <a:ext cx="11382426" cy="3228996"/>
        </p:xfrm>
        <a:graphic>
          <a:graphicData uri="http://schemas.openxmlformats.org/drawingml/2006/table">
            <a:tbl>
              <a:tblPr firstRow="1" bandRow="1">
                <a:tableStyleId>{5C22544A-7EE6-4342-B048-85BDC9FD1C3A}</a:tableStyleId>
              </a:tblPr>
              <a:tblGrid>
                <a:gridCol w="6624895">
                  <a:extLst>
                    <a:ext uri="{9D8B030D-6E8A-4147-A177-3AD203B41FA5}">
                      <a16:colId xmlns="" xmlns:a16="http://schemas.microsoft.com/office/drawing/2014/main" val="3606630192"/>
                    </a:ext>
                  </a:extLst>
                </a:gridCol>
                <a:gridCol w="1937658">
                  <a:extLst>
                    <a:ext uri="{9D8B030D-6E8A-4147-A177-3AD203B41FA5}">
                      <a16:colId xmlns="" xmlns:a16="http://schemas.microsoft.com/office/drawing/2014/main" val="2125633698"/>
                    </a:ext>
                  </a:extLst>
                </a:gridCol>
                <a:gridCol w="1698171">
                  <a:extLst>
                    <a:ext uri="{9D8B030D-6E8A-4147-A177-3AD203B41FA5}">
                      <a16:colId xmlns="" xmlns:a16="http://schemas.microsoft.com/office/drawing/2014/main" val="3804258179"/>
                    </a:ext>
                  </a:extLst>
                </a:gridCol>
                <a:gridCol w="1121702">
                  <a:extLst>
                    <a:ext uri="{9D8B030D-6E8A-4147-A177-3AD203B41FA5}">
                      <a16:colId xmlns="" xmlns:a16="http://schemas.microsoft.com/office/drawing/2014/main" val="1362385170"/>
                    </a:ext>
                  </a:extLst>
                </a:gridCol>
              </a:tblGrid>
              <a:tr h="578069">
                <a:tc>
                  <a:txBody>
                    <a:bodyPr/>
                    <a:lstStyle/>
                    <a:p>
                      <a:pPr algn="ctr"/>
                      <a:r>
                        <a:rPr lang="ru-RU" dirty="0">
                          <a:solidFill>
                            <a:schemeClr val="bg1"/>
                          </a:solidFill>
                          <a:latin typeface="Times New Roman" panose="02020603050405020304" pitchFamily="18" charset="0"/>
                          <a:cs typeface="Times New Roman" panose="02020603050405020304" pitchFamily="18" charset="0"/>
                        </a:rPr>
                        <a:t>Наименование показателей</a:t>
                      </a:r>
                    </a:p>
                  </a:txBody>
                  <a:tcPr anchor="ctr"/>
                </a:tc>
                <a:tc>
                  <a:txBody>
                    <a:bodyPr/>
                    <a:lstStyle/>
                    <a:p>
                      <a:pPr algn="ctr"/>
                      <a:r>
                        <a:rPr lang="ru-RU" dirty="0">
                          <a:solidFill>
                            <a:schemeClr val="bg1"/>
                          </a:solidFill>
                          <a:latin typeface="Times New Roman" panose="02020603050405020304" pitchFamily="18" charset="0"/>
                          <a:cs typeface="Times New Roman" panose="02020603050405020304" pitchFamily="18" charset="0"/>
                        </a:rPr>
                        <a:t>План</a:t>
                      </a:r>
                    </a:p>
                  </a:txBody>
                  <a:tcPr anchor="ctr"/>
                </a:tc>
                <a:tc>
                  <a:txBody>
                    <a:bodyPr/>
                    <a:lstStyle/>
                    <a:p>
                      <a:pPr algn="ctr"/>
                      <a:r>
                        <a:rPr lang="ru-RU" dirty="0">
                          <a:solidFill>
                            <a:schemeClr val="bg1"/>
                          </a:solidFill>
                          <a:latin typeface="Times New Roman" panose="02020603050405020304" pitchFamily="18" charset="0"/>
                          <a:cs typeface="Times New Roman" panose="02020603050405020304" pitchFamily="18" charset="0"/>
                        </a:rPr>
                        <a:t>Исполнение</a:t>
                      </a:r>
                    </a:p>
                  </a:txBody>
                  <a:tcPr anchor="ctr"/>
                </a:tc>
                <a:tc>
                  <a:txBody>
                    <a:bodyPr/>
                    <a:lstStyle/>
                    <a:p>
                      <a:pPr algn="ctr"/>
                      <a:r>
                        <a:rPr lang="ru-RU" dirty="0">
                          <a:solidFill>
                            <a:schemeClr val="bg1"/>
                          </a:solidFill>
                          <a:latin typeface="Times New Roman" panose="02020603050405020304" pitchFamily="18" charset="0"/>
                          <a:cs typeface="Times New Roman" panose="02020603050405020304" pitchFamily="18" charset="0"/>
                        </a:rPr>
                        <a:t>% исп.</a:t>
                      </a:r>
                    </a:p>
                  </a:txBody>
                  <a:tcPr anchor="ctr"/>
                </a:tc>
                <a:extLst>
                  <a:ext uri="{0D108BD9-81ED-4DB2-BD59-A6C34878D82A}">
                    <a16:rowId xmlns="" xmlns:a16="http://schemas.microsoft.com/office/drawing/2014/main" val="104735301"/>
                  </a:ext>
                </a:extLst>
              </a:tr>
              <a:tr h="391886">
                <a:tc>
                  <a:txBody>
                    <a:bodyPr/>
                    <a:lstStyle/>
                    <a:p>
                      <a:r>
                        <a:rPr lang="ru-RU" sz="2000" b="1" kern="1200" dirty="0">
                          <a:solidFill>
                            <a:schemeClr val="dk1"/>
                          </a:solidFill>
                          <a:latin typeface="Times New Roman" panose="02020603050405020304" pitchFamily="18" charset="0"/>
                          <a:cs typeface="Times New Roman" panose="02020603050405020304" pitchFamily="18" charset="0"/>
                        </a:rPr>
                        <a:t>Доходы бюджета, в т.ч.</a:t>
                      </a:r>
                      <a:endParaRPr lang="ru-RU" sz="2000" b="1"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457200" rtl="0" eaLnBrk="1" latinLnBrk="0" hangingPunct="1"/>
                      <a:r>
                        <a:rPr lang="ru-RU" sz="2000" b="1" kern="1200" dirty="0" smtClean="0">
                          <a:solidFill>
                            <a:schemeClr val="dk1"/>
                          </a:solidFill>
                          <a:latin typeface="Times New Roman" panose="02020603050405020304" pitchFamily="18" charset="0"/>
                          <a:ea typeface="+mn-ea"/>
                          <a:cs typeface="Times New Roman" panose="02020603050405020304" pitchFamily="18" charset="0"/>
                        </a:rPr>
                        <a:t>284 589,7</a:t>
                      </a:r>
                      <a:endParaRPr lang="ru-RU" sz="2000" b="1"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457200" rtl="0" eaLnBrk="1" latinLnBrk="0" hangingPunct="1"/>
                      <a:r>
                        <a:rPr lang="ru-RU" sz="2000" b="1" kern="1200" dirty="0" smtClean="0">
                          <a:solidFill>
                            <a:schemeClr val="dk1"/>
                          </a:solidFill>
                          <a:latin typeface="Times New Roman" panose="02020603050405020304" pitchFamily="18" charset="0"/>
                          <a:ea typeface="+mn-ea"/>
                          <a:cs typeface="Times New Roman" panose="02020603050405020304" pitchFamily="18" charset="0"/>
                        </a:rPr>
                        <a:t>284 431,6</a:t>
                      </a:r>
                      <a:endParaRPr lang="ru-RU" sz="2000" b="1"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ru-RU" sz="2000" b="1" kern="1200" dirty="0" smtClean="0">
                          <a:solidFill>
                            <a:schemeClr val="dk1"/>
                          </a:solidFill>
                          <a:latin typeface="Times New Roman" panose="02020603050405020304" pitchFamily="18" charset="0"/>
                          <a:ea typeface="+mn-ea"/>
                          <a:cs typeface="Times New Roman" panose="02020603050405020304" pitchFamily="18" charset="0"/>
                        </a:rPr>
                        <a:t>99,9</a:t>
                      </a:r>
                      <a:endParaRPr lang="ru-RU" sz="2000" b="1" kern="1200" dirty="0">
                        <a:solidFill>
                          <a:schemeClr val="dk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 xmlns:a16="http://schemas.microsoft.com/office/drawing/2014/main" val="3277853953"/>
                  </a:ext>
                </a:extLst>
              </a:tr>
              <a:tr h="370114">
                <a:tc>
                  <a:txBody>
                    <a:bodyPr/>
                    <a:lstStyle/>
                    <a:p>
                      <a:r>
                        <a:rPr lang="ru-RU" dirty="0">
                          <a:latin typeface="Times New Roman" panose="02020603050405020304" pitchFamily="18" charset="0"/>
                          <a:cs typeface="Times New Roman" panose="02020603050405020304" pitchFamily="18" charset="0"/>
                        </a:rPr>
                        <a:t>Налоговые доходы</a:t>
                      </a:r>
                    </a:p>
                  </a:txBody>
                  <a:tcPr anchor="ctr"/>
                </a:tc>
                <a:tc>
                  <a:txBody>
                    <a:bodyPr/>
                    <a:lstStyle/>
                    <a:p>
                      <a:pPr algn="ctr"/>
                      <a:r>
                        <a:rPr lang="ru-RU" dirty="0" smtClean="0">
                          <a:latin typeface="Times New Roman" panose="02020603050405020304" pitchFamily="18" charset="0"/>
                          <a:cs typeface="Times New Roman" panose="02020603050405020304" pitchFamily="18" charset="0"/>
                        </a:rPr>
                        <a:t>183 343,0</a:t>
                      </a:r>
                      <a:endParaRPr lang="ru-RU" dirty="0">
                        <a:latin typeface="Times New Roman" panose="02020603050405020304" pitchFamily="18" charset="0"/>
                        <a:cs typeface="Times New Roman" panose="02020603050405020304" pitchFamily="18" charset="0"/>
                      </a:endParaRPr>
                    </a:p>
                  </a:txBody>
                  <a:tcPr anchor="ctr"/>
                </a:tc>
                <a:tc>
                  <a:txBody>
                    <a:bodyPr/>
                    <a:lstStyle/>
                    <a:p>
                      <a:pPr algn="ctr"/>
                      <a:r>
                        <a:rPr lang="ru-RU" dirty="0" smtClean="0">
                          <a:latin typeface="Times New Roman" panose="02020603050405020304" pitchFamily="18" charset="0"/>
                          <a:cs typeface="Times New Roman" panose="02020603050405020304" pitchFamily="18" charset="0"/>
                        </a:rPr>
                        <a:t>187 098,8</a:t>
                      </a:r>
                      <a:endParaRPr lang="ru-RU" dirty="0">
                        <a:latin typeface="Times New Roman" panose="02020603050405020304" pitchFamily="18" charset="0"/>
                        <a:cs typeface="Times New Roman" panose="02020603050405020304" pitchFamily="18" charset="0"/>
                      </a:endParaRPr>
                    </a:p>
                  </a:txBody>
                  <a:tcPr anchor="ctr"/>
                </a:tc>
                <a:tc>
                  <a:txBody>
                    <a:bodyPr/>
                    <a:lstStyle/>
                    <a:p>
                      <a:pPr algn="ctr"/>
                      <a:r>
                        <a:rPr lang="ru-RU" dirty="0" smtClean="0">
                          <a:latin typeface="Times New Roman" panose="02020603050405020304" pitchFamily="18" charset="0"/>
                          <a:cs typeface="Times New Roman" panose="02020603050405020304" pitchFamily="18" charset="0"/>
                        </a:rPr>
                        <a:t>102,0</a:t>
                      </a:r>
                      <a:endParaRPr lang="ru-RU"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380503471"/>
                  </a:ext>
                </a:extLst>
              </a:tr>
              <a:tr h="357052">
                <a:tc>
                  <a:txBody>
                    <a:bodyPr/>
                    <a:lstStyle/>
                    <a:p>
                      <a:r>
                        <a:rPr lang="ru-RU" dirty="0">
                          <a:latin typeface="Times New Roman" panose="02020603050405020304" pitchFamily="18" charset="0"/>
                          <a:cs typeface="Times New Roman" panose="02020603050405020304" pitchFamily="18" charset="0"/>
                        </a:rPr>
                        <a:t>Неналоговые доходы</a:t>
                      </a:r>
                    </a:p>
                  </a:txBody>
                  <a:tcPr anchor="ctr"/>
                </a:tc>
                <a:tc>
                  <a:txBody>
                    <a:bodyPr/>
                    <a:lstStyle/>
                    <a:p>
                      <a:pPr algn="ctr"/>
                      <a:r>
                        <a:rPr lang="ru-RU" dirty="0" smtClean="0">
                          <a:latin typeface="Times New Roman" panose="02020603050405020304" pitchFamily="18" charset="0"/>
                          <a:cs typeface="Times New Roman" panose="02020603050405020304" pitchFamily="18" charset="0"/>
                        </a:rPr>
                        <a:t>34 232,5</a:t>
                      </a:r>
                      <a:endParaRPr lang="ru-RU" dirty="0">
                        <a:latin typeface="Times New Roman" panose="02020603050405020304" pitchFamily="18" charset="0"/>
                        <a:cs typeface="Times New Roman" panose="02020603050405020304" pitchFamily="18" charset="0"/>
                      </a:endParaRPr>
                    </a:p>
                  </a:txBody>
                  <a:tcPr anchor="ctr"/>
                </a:tc>
                <a:tc>
                  <a:txBody>
                    <a:bodyPr/>
                    <a:lstStyle/>
                    <a:p>
                      <a:pPr algn="ctr"/>
                      <a:r>
                        <a:rPr lang="ru-RU" dirty="0" smtClean="0">
                          <a:latin typeface="Times New Roman" panose="02020603050405020304" pitchFamily="18" charset="0"/>
                          <a:cs typeface="Times New Roman" panose="02020603050405020304" pitchFamily="18" charset="0"/>
                        </a:rPr>
                        <a:t>30 318,6</a:t>
                      </a:r>
                      <a:endParaRPr lang="ru-RU" dirty="0">
                        <a:latin typeface="Times New Roman" panose="02020603050405020304" pitchFamily="18" charset="0"/>
                        <a:cs typeface="Times New Roman" panose="02020603050405020304" pitchFamily="18" charset="0"/>
                      </a:endParaRPr>
                    </a:p>
                  </a:txBody>
                  <a:tcPr anchor="ctr"/>
                </a:tc>
                <a:tc>
                  <a:txBody>
                    <a:bodyPr/>
                    <a:lstStyle/>
                    <a:p>
                      <a:pPr algn="ctr"/>
                      <a:r>
                        <a:rPr lang="ru-RU" dirty="0" smtClean="0">
                          <a:latin typeface="Times New Roman" panose="02020603050405020304" pitchFamily="18" charset="0"/>
                          <a:cs typeface="Times New Roman" panose="02020603050405020304" pitchFamily="18" charset="0"/>
                        </a:rPr>
                        <a:t>88,6</a:t>
                      </a:r>
                      <a:endParaRPr lang="ru-RU"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657497229"/>
                  </a:ext>
                </a:extLst>
              </a:tr>
              <a:tr h="330926">
                <a:tc>
                  <a:txBody>
                    <a:bodyPr/>
                    <a:lstStyle/>
                    <a:p>
                      <a:r>
                        <a:rPr lang="ru-RU" dirty="0">
                          <a:latin typeface="Times New Roman" panose="02020603050405020304" pitchFamily="18" charset="0"/>
                          <a:cs typeface="Times New Roman" panose="02020603050405020304" pitchFamily="18" charset="0"/>
                        </a:rPr>
                        <a:t>Безвозмездные поступления</a:t>
                      </a:r>
                    </a:p>
                  </a:txBody>
                  <a:tcPr anchor="ctr"/>
                </a:tc>
                <a:tc>
                  <a:txBody>
                    <a:bodyPr/>
                    <a:lstStyle/>
                    <a:p>
                      <a:pPr algn="ctr"/>
                      <a:r>
                        <a:rPr lang="ru-RU" dirty="0" smtClean="0">
                          <a:latin typeface="Times New Roman" panose="02020603050405020304" pitchFamily="18" charset="0"/>
                          <a:cs typeface="Times New Roman" panose="02020603050405020304" pitchFamily="18" charset="0"/>
                        </a:rPr>
                        <a:t>67 014,2</a:t>
                      </a:r>
                      <a:endParaRPr lang="ru-RU" dirty="0">
                        <a:latin typeface="Times New Roman" panose="02020603050405020304" pitchFamily="18" charset="0"/>
                        <a:cs typeface="Times New Roman" panose="02020603050405020304" pitchFamily="18" charset="0"/>
                      </a:endParaRPr>
                    </a:p>
                  </a:txBody>
                  <a:tcPr anchor="ctr"/>
                </a:tc>
                <a:tc>
                  <a:txBody>
                    <a:bodyPr/>
                    <a:lstStyle/>
                    <a:p>
                      <a:pPr algn="ctr"/>
                      <a:r>
                        <a:rPr lang="ru-RU" dirty="0" smtClean="0">
                          <a:latin typeface="Times New Roman" panose="02020603050405020304" pitchFamily="18" charset="0"/>
                          <a:cs typeface="Times New Roman" panose="02020603050405020304" pitchFamily="18" charset="0"/>
                        </a:rPr>
                        <a:t>67 014,2</a:t>
                      </a:r>
                      <a:endParaRPr lang="ru-RU" dirty="0">
                        <a:latin typeface="Times New Roman" panose="02020603050405020304" pitchFamily="18" charset="0"/>
                        <a:cs typeface="Times New Roman" panose="02020603050405020304" pitchFamily="18" charset="0"/>
                      </a:endParaRPr>
                    </a:p>
                  </a:txBody>
                  <a:tcPr anchor="ctr"/>
                </a:tc>
                <a:tc>
                  <a:txBody>
                    <a:bodyPr/>
                    <a:lstStyle/>
                    <a:p>
                      <a:pPr algn="ctr"/>
                      <a:r>
                        <a:rPr lang="ru-RU" dirty="0" smtClean="0">
                          <a:latin typeface="Times New Roman" panose="02020603050405020304" pitchFamily="18" charset="0"/>
                          <a:cs typeface="Times New Roman" panose="02020603050405020304" pitchFamily="18" charset="0"/>
                        </a:rPr>
                        <a:t>100</a:t>
                      </a:r>
                      <a:endParaRPr lang="ru-RU"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36854250"/>
                  </a:ext>
                </a:extLst>
              </a:tr>
              <a:tr h="383177">
                <a:tc>
                  <a:txBody>
                    <a:bodyPr/>
                    <a:lstStyle/>
                    <a:p>
                      <a:pPr marL="0" algn="l" defTabSz="457200" rtl="0" eaLnBrk="1" latinLnBrk="0" hangingPunct="1"/>
                      <a:r>
                        <a:rPr lang="ru-RU" sz="2000" b="1" kern="1200" dirty="0">
                          <a:solidFill>
                            <a:schemeClr val="dk1"/>
                          </a:solidFill>
                          <a:latin typeface="Times New Roman" panose="02020603050405020304" pitchFamily="18" charset="0"/>
                          <a:cs typeface="Times New Roman" panose="02020603050405020304" pitchFamily="18" charset="0"/>
                        </a:rPr>
                        <a:t>Расходы бюджета, в т.ч.</a:t>
                      </a:r>
                      <a:endParaRPr lang="ru-RU" sz="2000" b="1"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ru-RU" sz="2000" b="1" kern="1200" dirty="0" smtClean="0">
                          <a:solidFill>
                            <a:schemeClr val="dk1"/>
                          </a:solidFill>
                          <a:latin typeface="Times New Roman" panose="02020603050405020304" pitchFamily="18" charset="0"/>
                          <a:ea typeface="+mn-ea"/>
                          <a:cs typeface="Times New Roman" panose="02020603050405020304" pitchFamily="18" charset="0"/>
                        </a:rPr>
                        <a:t>410 649,7</a:t>
                      </a:r>
                      <a:endParaRPr lang="ru-RU" sz="2000" b="1"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ru-RU" sz="2000" b="1" kern="1200" dirty="0" smtClean="0">
                          <a:solidFill>
                            <a:schemeClr val="dk1"/>
                          </a:solidFill>
                          <a:latin typeface="Times New Roman" panose="02020603050405020304" pitchFamily="18" charset="0"/>
                          <a:ea typeface="+mn-ea"/>
                          <a:cs typeface="Times New Roman" panose="02020603050405020304" pitchFamily="18" charset="0"/>
                        </a:rPr>
                        <a:t>296 886,5</a:t>
                      </a:r>
                      <a:endParaRPr lang="ru-RU" sz="2000" b="1"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ru-RU" sz="2000" b="1" kern="1200" dirty="0" smtClean="0">
                          <a:solidFill>
                            <a:schemeClr val="dk1"/>
                          </a:solidFill>
                          <a:latin typeface="Times New Roman" panose="02020603050405020304" pitchFamily="18" charset="0"/>
                          <a:ea typeface="+mn-ea"/>
                          <a:cs typeface="Times New Roman" panose="02020603050405020304" pitchFamily="18" charset="0"/>
                        </a:rPr>
                        <a:t>72,3</a:t>
                      </a:r>
                      <a:endParaRPr lang="ru-RU" sz="2000" b="1" kern="1200" dirty="0">
                        <a:solidFill>
                          <a:schemeClr val="dk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 xmlns:a16="http://schemas.microsoft.com/office/drawing/2014/main" val="3626832194"/>
                  </a:ext>
                </a:extLst>
              </a:tr>
              <a:tr h="387532">
                <a:tc>
                  <a:txBody>
                    <a:bodyPr/>
                    <a:lstStyle/>
                    <a:p>
                      <a:r>
                        <a:rPr lang="ru-RU" dirty="0">
                          <a:latin typeface="Times New Roman" panose="02020603050405020304" pitchFamily="18" charset="0"/>
                          <a:cs typeface="Times New Roman" panose="02020603050405020304" pitchFamily="18" charset="0"/>
                        </a:rPr>
                        <a:t>Программные расходы</a:t>
                      </a:r>
                    </a:p>
                  </a:txBody>
                  <a:tcPr anchor="ctr"/>
                </a:tc>
                <a:tc>
                  <a:txBody>
                    <a:bodyPr/>
                    <a:lstStyle/>
                    <a:p>
                      <a:pPr algn="ctr"/>
                      <a:r>
                        <a:rPr lang="ru-RU" dirty="0" smtClean="0">
                          <a:latin typeface="Times New Roman" panose="02020603050405020304" pitchFamily="18" charset="0"/>
                          <a:cs typeface="Times New Roman" panose="02020603050405020304" pitchFamily="18" charset="0"/>
                        </a:rPr>
                        <a:t>154 589,9</a:t>
                      </a:r>
                      <a:endParaRPr lang="ru-RU" dirty="0">
                        <a:latin typeface="Times New Roman" panose="02020603050405020304" pitchFamily="18" charset="0"/>
                        <a:cs typeface="Times New Roman" panose="02020603050405020304" pitchFamily="18" charset="0"/>
                      </a:endParaRPr>
                    </a:p>
                  </a:txBody>
                  <a:tcPr anchor="ctr"/>
                </a:tc>
                <a:tc>
                  <a:txBody>
                    <a:bodyPr/>
                    <a:lstStyle/>
                    <a:p>
                      <a:pPr algn="ctr"/>
                      <a:r>
                        <a:rPr lang="ru-RU" dirty="0" smtClean="0">
                          <a:latin typeface="Times New Roman" panose="02020603050405020304" pitchFamily="18" charset="0"/>
                          <a:cs typeface="Times New Roman" panose="02020603050405020304" pitchFamily="18" charset="0"/>
                        </a:rPr>
                        <a:t>133 227,5</a:t>
                      </a:r>
                      <a:endParaRPr lang="ru-RU" dirty="0">
                        <a:latin typeface="Times New Roman" panose="02020603050405020304" pitchFamily="18" charset="0"/>
                        <a:cs typeface="Times New Roman" panose="02020603050405020304" pitchFamily="18" charset="0"/>
                      </a:endParaRPr>
                    </a:p>
                  </a:txBody>
                  <a:tcPr anchor="ctr"/>
                </a:tc>
                <a:tc>
                  <a:txBody>
                    <a:bodyPr/>
                    <a:lstStyle/>
                    <a:p>
                      <a:pPr algn="ctr"/>
                      <a:r>
                        <a:rPr lang="ru-RU" dirty="0" smtClean="0">
                          <a:latin typeface="Times New Roman" panose="02020603050405020304" pitchFamily="18" charset="0"/>
                          <a:cs typeface="Times New Roman" panose="02020603050405020304" pitchFamily="18" charset="0"/>
                        </a:rPr>
                        <a:t>86,2</a:t>
                      </a:r>
                      <a:endParaRPr lang="ru-RU"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796463850"/>
                  </a:ext>
                </a:extLst>
              </a:tr>
              <a:tr h="369281">
                <a:tc>
                  <a:txBody>
                    <a:bodyPr/>
                    <a:lstStyle/>
                    <a:p>
                      <a:r>
                        <a:rPr lang="ru-RU" dirty="0">
                          <a:latin typeface="Times New Roman" panose="02020603050405020304" pitchFamily="18" charset="0"/>
                          <a:cs typeface="Times New Roman" panose="02020603050405020304" pitchFamily="18" charset="0"/>
                        </a:rPr>
                        <a:t>Непрограммные расходы</a:t>
                      </a:r>
                    </a:p>
                  </a:txBody>
                  <a:tcPr anchor="ctr"/>
                </a:tc>
                <a:tc>
                  <a:txBody>
                    <a:bodyPr/>
                    <a:lstStyle/>
                    <a:p>
                      <a:pPr algn="ctr"/>
                      <a:r>
                        <a:rPr lang="ru-RU" dirty="0" smtClean="0">
                          <a:latin typeface="Times New Roman" panose="02020603050405020304" pitchFamily="18" charset="0"/>
                          <a:cs typeface="Times New Roman" panose="02020603050405020304" pitchFamily="18" charset="0"/>
                        </a:rPr>
                        <a:t>256 059,8</a:t>
                      </a:r>
                      <a:endParaRPr lang="ru-RU" dirty="0">
                        <a:latin typeface="Times New Roman" panose="02020603050405020304" pitchFamily="18" charset="0"/>
                        <a:cs typeface="Times New Roman" panose="02020603050405020304" pitchFamily="18" charset="0"/>
                      </a:endParaRPr>
                    </a:p>
                  </a:txBody>
                  <a:tcPr anchor="ctr"/>
                </a:tc>
                <a:tc>
                  <a:txBody>
                    <a:bodyPr/>
                    <a:lstStyle/>
                    <a:p>
                      <a:pPr algn="ctr"/>
                      <a:r>
                        <a:rPr lang="ru-RU" dirty="0" smtClean="0">
                          <a:latin typeface="Times New Roman" panose="02020603050405020304" pitchFamily="18" charset="0"/>
                          <a:cs typeface="Times New Roman" panose="02020603050405020304" pitchFamily="18" charset="0"/>
                        </a:rPr>
                        <a:t>163 659,0</a:t>
                      </a:r>
                      <a:endParaRPr lang="ru-RU" dirty="0">
                        <a:latin typeface="Times New Roman" panose="02020603050405020304" pitchFamily="18" charset="0"/>
                        <a:cs typeface="Times New Roman" panose="02020603050405020304" pitchFamily="18" charset="0"/>
                      </a:endParaRPr>
                    </a:p>
                  </a:txBody>
                  <a:tcPr anchor="ctr"/>
                </a:tc>
                <a:tc>
                  <a:txBody>
                    <a:bodyPr/>
                    <a:lstStyle/>
                    <a:p>
                      <a:pPr algn="ctr"/>
                      <a:r>
                        <a:rPr lang="ru-RU" dirty="0" smtClean="0">
                          <a:latin typeface="Times New Roman" panose="02020603050405020304" pitchFamily="18" charset="0"/>
                          <a:cs typeface="Times New Roman" panose="02020603050405020304" pitchFamily="18" charset="0"/>
                        </a:rPr>
                        <a:t>63,9</a:t>
                      </a:r>
                      <a:endParaRPr lang="ru-RU"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494814149"/>
                  </a:ext>
                </a:extLst>
              </a:tr>
            </a:tbl>
          </a:graphicData>
        </a:graphic>
      </p:graphicFrame>
      <p:sp>
        <p:nvSpPr>
          <p:cNvPr id="3" name="Номер слайда 2"/>
          <p:cNvSpPr>
            <a:spLocks noGrp="1"/>
          </p:cNvSpPr>
          <p:nvPr>
            <p:ph type="sldNum" sz="quarter" idx="12"/>
          </p:nvPr>
        </p:nvSpPr>
        <p:spPr/>
        <p:txBody>
          <a:bodyPr/>
          <a:lstStyle/>
          <a:p>
            <a:fld id="{9C7C6B0D-085F-4A60-BA53-AC596861E901}" type="slidenum">
              <a:rPr lang="ru-RU" smtClean="0"/>
              <a:t>5</a:t>
            </a:fld>
            <a:endParaRPr lang="ru-RU"/>
          </a:p>
        </p:txBody>
      </p:sp>
      <p:pic>
        <p:nvPicPr>
          <p:cNvPr id="5" name="Рисунок 4">
            <a:extLst>
              <a:ext uri="{FF2B5EF4-FFF2-40B4-BE49-F238E27FC236}">
                <a16:creationId xmlns="" xmlns:a16="http://schemas.microsoft.com/office/drawing/2014/main" id="{CFDF5D02-E458-B8B1-479D-13A0D3FA8E8C}"/>
              </a:ext>
            </a:extLst>
          </p:cNvPr>
          <p:cNvPicPr>
            <a:picLocks noChangeAspect="1"/>
          </p:cNvPicPr>
          <p:nvPr/>
        </p:nvPicPr>
        <p:blipFill>
          <a:blip r:embed="rId3"/>
          <a:stretch>
            <a:fillRect/>
          </a:stretch>
        </p:blipFill>
        <p:spPr>
          <a:xfrm>
            <a:off x="10988002" y="146304"/>
            <a:ext cx="936000" cy="910000"/>
          </a:xfrm>
          <a:prstGeom prst="rect">
            <a:avLst/>
          </a:prstGeom>
        </p:spPr>
      </p:pic>
      <p:sp>
        <p:nvSpPr>
          <p:cNvPr id="4" name="Заголовок 1">
            <a:extLst>
              <a:ext uri="{FF2B5EF4-FFF2-40B4-BE49-F238E27FC236}">
                <a16:creationId xmlns="" xmlns:a16="http://schemas.microsoft.com/office/drawing/2014/main" id="{46C2E299-11E4-B136-E07C-BE26FD48358C}"/>
              </a:ext>
            </a:extLst>
          </p:cNvPr>
          <p:cNvSpPr txBox="1">
            <a:spLocks/>
          </p:cNvSpPr>
          <p:nvPr/>
        </p:nvSpPr>
        <p:spPr>
          <a:xfrm>
            <a:off x="10605230" y="1782737"/>
            <a:ext cx="1318772" cy="2956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1800" dirty="0">
                <a:latin typeface="Times New Roman" panose="02020603050405020304" pitchFamily="18" charset="0"/>
                <a:cs typeface="Times New Roman" panose="02020603050405020304" pitchFamily="18" charset="0"/>
              </a:rPr>
              <a:t>(тыс. руб.)</a:t>
            </a:r>
          </a:p>
        </p:txBody>
      </p:sp>
    </p:spTree>
    <p:extLst>
      <p:ext uri="{BB962C8B-B14F-4D97-AF65-F5344CB8AC3E}">
        <p14:creationId xmlns:p14="http://schemas.microsoft.com/office/powerpoint/2010/main" val="3341537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B388C43-E53A-50A7-8CE8-3DBAE0E3D641}"/>
              </a:ext>
            </a:extLst>
          </p:cNvPr>
          <p:cNvSpPr>
            <a:spLocks noGrp="1"/>
          </p:cNvSpPr>
          <p:nvPr>
            <p:ph type="title"/>
          </p:nvPr>
        </p:nvSpPr>
        <p:spPr>
          <a:xfrm>
            <a:off x="10638532" y="1243470"/>
            <a:ext cx="1318772" cy="295620"/>
          </a:xfrm>
        </p:spPr>
        <p:txBody>
          <a:bodyPr>
            <a:noAutofit/>
          </a:bodyPr>
          <a:lstStyle/>
          <a:p>
            <a:pPr algn="ctr"/>
            <a:r>
              <a:rPr lang="ru-RU" sz="1800" dirty="0">
                <a:latin typeface="Times New Roman" panose="02020603050405020304" pitchFamily="18" charset="0"/>
                <a:cs typeface="Times New Roman" panose="02020603050405020304" pitchFamily="18" charset="0"/>
              </a:rPr>
              <a:t>(тыс. руб.)</a:t>
            </a:r>
          </a:p>
        </p:txBody>
      </p:sp>
      <p:graphicFrame>
        <p:nvGraphicFramePr>
          <p:cNvPr id="5" name="Таблица 5">
            <a:extLst>
              <a:ext uri="{FF2B5EF4-FFF2-40B4-BE49-F238E27FC236}">
                <a16:creationId xmlns="" xmlns:a16="http://schemas.microsoft.com/office/drawing/2014/main" id="{5C8FCB59-DEC4-3B74-129F-83F4FD5C7C70}"/>
              </a:ext>
            </a:extLst>
          </p:cNvPr>
          <p:cNvGraphicFramePr>
            <a:graphicFrameLocks noGrp="1"/>
          </p:cNvGraphicFramePr>
          <p:nvPr>
            <p:ph idx="1"/>
            <p:extLst>
              <p:ext uri="{D42A27DB-BD31-4B8C-83A1-F6EECF244321}">
                <p14:modId xmlns:p14="http://schemas.microsoft.com/office/powerpoint/2010/main" val="3563503953"/>
              </p:ext>
            </p:extLst>
          </p:nvPr>
        </p:nvGraphicFramePr>
        <p:xfrm>
          <a:off x="278674" y="1539090"/>
          <a:ext cx="11587228" cy="4800834"/>
        </p:xfrm>
        <a:graphic>
          <a:graphicData uri="http://schemas.openxmlformats.org/drawingml/2006/table">
            <a:tbl>
              <a:tblPr firstRow="1" bandRow="1">
                <a:tableStyleId>{5C22544A-7EE6-4342-B048-85BDC9FD1C3A}</a:tableStyleId>
              </a:tblPr>
              <a:tblGrid>
                <a:gridCol w="6819694">
                  <a:extLst>
                    <a:ext uri="{9D8B030D-6E8A-4147-A177-3AD203B41FA5}">
                      <a16:colId xmlns="" xmlns:a16="http://schemas.microsoft.com/office/drawing/2014/main" val="3921340323"/>
                    </a:ext>
                  </a:extLst>
                </a:gridCol>
                <a:gridCol w="1808575">
                  <a:extLst>
                    <a:ext uri="{9D8B030D-6E8A-4147-A177-3AD203B41FA5}">
                      <a16:colId xmlns="" xmlns:a16="http://schemas.microsoft.com/office/drawing/2014/main" val="1052090816"/>
                    </a:ext>
                  </a:extLst>
                </a:gridCol>
                <a:gridCol w="1797412">
                  <a:extLst>
                    <a:ext uri="{9D8B030D-6E8A-4147-A177-3AD203B41FA5}">
                      <a16:colId xmlns="" xmlns:a16="http://schemas.microsoft.com/office/drawing/2014/main" val="1380107802"/>
                    </a:ext>
                  </a:extLst>
                </a:gridCol>
                <a:gridCol w="1161547">
                  <a:extLst>
                    <a:ext uri="{9D8B030D-6E8A-4147-A177-3AD203B41FA5}">
                      <a16:colId xmlns="" xmlns:a16="http://schemas.microsoft.com/office/drawing/2014/main" val="1579882392"/>
                    </a:ext>
                  </a:extLst>
                </a:gridCol>
              </a:tblGrid>
              <a:tr h="442194">
                <a:tc>
                  <a:txBody>
                    <a:bodyPr/>
                    <a:lstStyle/>
                    <a:p>
                      <a:pPr algn="ctr"/>
                      <a:r>
                        <a:rPr lang="ru-RU" sz="1600" dirty="0">
                          <a:solidFill>
                            <a:schemeClr val="bg1"/>
                          </a:solidFill>
                          <a:latin typeface="Times New Roman" panose="02020603050405020304" pitchFamily="18" charset="0"/>
                          <a:cs typeface="Times New Roman" panose="02020603050405020304" pitchFamily="18" charset="0"/>
                        </a:rPr>
                        <a:t>Наименование дохода</a:t>
                      </a:r>
                    </a:p>
                  </a:txBody>
                  <a:tcPr anchor="ctr"/>
                </a:tc>
                <a:tc>
                  <a:txBody>
                    <a:bodyPr/>
                    <a:lstStyle/>
                    <a:p>
                      <a:pPr algn="ctr"/>
                      <a:r>
                        <a:rPr lang="ru-RU" sz="1600" dirty="0">
                          <a:solidFill>
                            <a:schemeClr val="bg1"/>
                          </a:solidFill>
                          <a:latin typeface="Times New Roman" panose="02020603050405020304" pitchFamily="18" charset="0"/>
                          <a:cs typeface="Times New Roman" panose="02020603050405020304" pitchFamily="18" charset="0"/>
                        </a:rPr>
                        <a:t>План</a:t>
                      </a:r>
                    </a:p>
                  </a:txBody>
                  <a:tcPr anchor="ctr"/>
                </a:tc>
                <a:tc>
                  <a:txBody>
                    <a:bodyPr/>
                    <a:lstStyle/>
                    <a:p>
                      <a:pPr algn="ctr"/>
                      <a:r>
                        <a:rPr lang="ru-RU" sz="1600" dirty="0">
                          <a:solidFill>
                            <a:schemeClr val="bg1"/>
                          </a:solidFill>
                          <a:latin typeface="Times New Roman" panose="02020603050405020304" pitchFamily="18" charset="0"/>
                          <a:cs typeface="Times New Roman" panose="02020603050405020304" pitchFamily="18" charset="0"/>
                        </a:rPr>
                        <a:t>Исполнение</a:t>
                      </a:r>
                    </a:p>
                  </a:txBody>
                  <a:tcPr anchor="ctr"/>
                </a:tc>
                <a:tc>
                  <a:txBody>
                    <a:bodyPr/>
                    <a:lstStyle/>
                    <a:p>
                      <a:pPr algn="ctr"/>
                      <a:r>
                        <a:rPr lang="ru-RU" sz="1600" dirty="0">
                          <a:solidFill>
                            <a:schemeClr val="bg1"/>
                          </a:solidFill>
                          <a:latin typeface="Times New Roman" panose="02020603050405020304" pitchFamily="18" charset="0"/>
                          <a:cs typeface="Times New Roman" panose="02020603050405020304" pitchFamily="18" charset="0"/>
                        </a:rPr>
                        <a:t>% исп.</a:t>
                      </a:r>
                    </a:p>
                  </a:txBody>
                  <a:tcPr anchor="ctr"/>
                </a:tc>
                <a:extLst>
                  <a:ext uri="{0D108BD9-81ED-4DB2-BD59-A6C34878D82A}">
                    <a16:rowId xmlns="" xmlns:a16="http://schemas.microsoft.com/office/drawing/2014/main" val="1740682904"/>
                  </a:ext>
                </a:extLst>
              </a:tr>
              <a:tr h="329914">
                <a:tc>
                  <a:txBody>
                    <a:bodyPr/>
                    <a:lstStyle/>
                    <a:p>
                      <a:r>
                        <a:rPr lang="ru-RU" sz="1600" b="1" dirty="0">
                          <a:latin typeface="Times New Roman" panose="02020603050405020304" pitchFamily="18" charset="0"/>
                          <a:cs typeface="Times New Roman" panose="02020603050405020304" pitchFamily="18" charset="0"/>
                        </a:rPr>
                        <a:t>Налоговые доходы</a:t>
                      </a:r>
                    </a:p>
                  </a:txBody>
                  <a:tcPr anchor="ctr"/>
                </a:tc>
                <a:tc>
                  <a:txBody>
                    <a:bodyPr/>
                    <a:lstStyle/>
                    <a:p>
                      <a:pPr algn="ctr"/>
                      <a:r>
                        <a:rPr lang="ru-RU" sz="1600" b="1" dirty="0" smtClean="0">
                          <a:latin typeface="Times New Roman" panose="02020603050405020304" pitchFamily="18" charset="0"/>
                          <a:cs typeface="Times New Roman" panose="02020603050405020304" pitchFamily="18" charset="0"/>
                        </a:rPr>
                        <a:t>183 343,0</a:t>
                      </a:r>
                      <a:endParaRPr lang="ru-RU" sz="1600" b="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b="1" dirty="0" smtClean="0">
                          <a:latin typeface="Times New Roman" panose="02020603050405020304" pitchFamily="18" charset="0"/>
                          <a:cs typeface="Times New Roman" panose="02020603050405020304" pitchFamily="18" charset="0"/>
                        </a:rPr>
                        <a:t>187 098,8</a:t>
                      </a:r>
                      <a:endParaRPr lang="ru-RU" sz="1600" b="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b="1" dirty="0" smtClean="0">
                          <a:latin typeface="Times New Roman" panose="02020603050405020304" pitchFamily="18" charset="0"/>
                          <a:cs typeface="Times New Roman" panose="02020603050405020304" pitchFamily="18" charset="0"/>
                        </a:rPr>
                        <a:t>102,0</a:t>
                      </a:r>
                      <a:endParaRPr lang="ru-RU" sz="1600" b="1"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81617105"/>
                  </a:ext>
                </a:extLst>
              </a:tr>
              <a:tr h="329914">
                <a:tc>
                  <a:txBody>
                    <a:bodyPr/>
                    <a:lstStyle/>
                    <a:p>
                      <a:r>
                        <a:rPr lang="ru-RU" sz="1600" dirty="0">
                          <a:latin typeface="Times New Roman" panose="02020603050405020304" pitchFamily="18" charset="0"/>
                          <a:cs typeface="Times New Roman" panose="02020603050405020304" pitchFamily="18" charset="0"/>
                        </a:rPr>
                        <a:t>Налог на доходы физических лиц</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164 939,2</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167 148,6</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101,3</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87361952"/>
                  </a:ext>
                </a:extLst>
              </a:tr>
              <a:tr h="329914">
                <a:tc>
                  <a:txBody>
                    <a:bodyPr/>
                    <a:lstStyle/>
                    <a:p>
                      <a:r>
                        <a:rPr lang="ru-RU" sz="1600" dirty="0">
                          <a:latin typeface="Times New Roman" panose="02020603050405020304" pitchFamily="18" charset="0"/>
                          <a:cs typeface="Times New Roman" panose="02020603050405020304" pitchFamily="18" charset="0"/>
                        </a:rPr>
                        <a:t>Акцизы</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564,9</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557,7</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98,7</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248231702"/>
                  </a:ext>
                </a:extLst>
              </a:tr>
              <a:tr h="329914">
                <a:tc>
                  <a:txBody>
                    <a:bodyPr/>
                    <a:lstStyle/>
                    <a:p>
                      <a:r>
                        <a:rPr lang="ru-RU" sz="1600" dirty="0">
                          <a:latin typeface="Times New Roman" panose="02020603050405020304" pitchFamily="18" charset="0"/>
                          <a:cs typeface="Times New Roman" panose="02020603050405020304" pitchFamily="18" charset="0"/>
                        </a:rPr>
                        <a:t>Налог на имущество физических лиц</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3 080,3</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3 625,2</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117,7</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388045788"/>
                  </a:ext>
                </a:extLst>
              </a:tr>
              <a:tr h="329914">
                <a:tc>
                  <a:txBody>
                    <a:bodyPr/>
                    <a:lstStyle/>
                    <a:p>
                      <a:r>
                        <a:rPr lang="ru-RU" sz="1600" dirty="0">
                          <a:latin typeface="Times New Roman" panose="02020603050405020304" pitchFamily="18" charset="0"/>
                          <a:cs typeface="Times New Roman" panose="02020603050405020304" pitchFamily="18" charset="0"/>
                        </a:rPr>
                        <a:t>Земельный налог</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14</a:t>
                      </a:r>
                      <a:r>
                        <a:rPr lang="ru-RU" sz="1600" baseline="0" dirty="0" smtClean="0">
                          <a:latin typeface="Times New Roman" panose="02020603050405020304" pitchFamily="18" charset="0"/>
                          <a:cs typeface="Times New Roman" panose="02020603050405020304" pitchFamily="18" charset="0"/>
                        </a:rPr>
                        <a:t> 758,6</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15 767,3</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106,8</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356074334"/>
                  </a:ext>
                </a:extLst>
              </a:tr>
              <a:tr h="329914">
                <a:tc>
                  <a:txBody>
                    <a:bodyPr/>
                    <a:lstStyle/>
                    <a:p>
                      <a:r>
                        <a:rPr lang="ru-RU" sz="1600" b="1" dirty="0">
                          <a:latin typeface="Times New Roman" panose="02020603050405020304" pitchFamily="18" charset="0"/>
                          <a:cs typeface="Times New Roman" panose="02020603050405020304" pitchFamily="18" charset="0"/>
                        </a:rPr>
                        <a:t>Неналоговые доходы</a:t>
                      </a:r>
                    </a:p>
                  </a:txBody>
                  <a:tcPr anchor="ctr"/>
                </a:tc>
                <a:tc>
                  <a:txBody>
                    <a:bodyPr/>
                    <a:lstStyle/>
                    <a:p>
                      <a:pPr marL="0" algn="ctr" defTabSz="457200" rtl="0" eaLnBrk="1" latinLnBrk="0" hangingPunct="1"/>
                      <a:r>
                        <a:rPr lang="ru-RU" sz="1600" b="1" kern="1200" dirty="0" smtClean="0">
                          <a:solidFill>
                            <a:schemeClr val="dk1"/>
                          </a:solidFill>
                          <a:latin typeface="Times New Roman" panose="02020603050405020304" pitchFamily="18" charset="0"/>
                          <a:ea typeface="+mn-ea"/>
                          <a:cs typeface="Times New Roman" panose="02020603050405020304" pitchFamily="18" charset="0"/>
                        </a:rPr>
                        <a:t>34 232,5</a:t>
                      </a:r>
                      <a:endParaRPr lang="ru-RU" sz="1600" b="1"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ru-RU" sz="1600" b="1" dirty="0" smtClean="0">
                          <a:latin typeface="Times New Roman" panose="02020603050405020304" pitchFamily="18" charset="0"/>
                          <a:cs typeface="Times New Roman" panose="02020603050405020304" pitchFamily="18" charset="0"/>
                        </a:rPr>
                        <a:t>30 318,6</a:t>
                      </a:r>
                      <a:endParaRPr lang="ru-RU" sz="1600" b="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b="1" dirty="0" smtClean="0">
                          <a:latin typeface="Times New Roman" panose="02020603050405020304" pitchFamily="18" charset="0"/>
                          <a:cs typeface="Times New Roman" panose="02020603050405020304" pitchFamily="18" charset="0"/>
                        </a:rPr>
                        <a:t>99,0</a:t>
                      </a:r>
                      <a:endParaRPr lang="ru-RU" sz="1600" b="1"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750445888"/>
                  </a:ext>
                </a:extLst>
              </a:tr>
              <a:tr h="329914">
                <a:tc>
                  <a:txBody>
                    <a:bodyPr/>
                    <a:lstStyle/>
                    <a:p>
                      <a:r>
                        <a:rPr lang="ru-RU" sz="1600" dirty="0">
                          <a:latin typeface="Times New Roman" panose="02020603050405020304" pitchFamily="18" charset="0"/>
                          <a:cs typeface="Times New Roman" panose="02020603050405020304" pitchFamily="18" charset="0"/>
                        </a:rPr>
                        <a:t>Доходы от арендной платы за земельные участки</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11 803,1</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12 603,6</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106,8</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544911344"/>
                  </a:ext>
                </a:extLst>
              </a:tr>
              <a:tr h="329914">
                <a:tc>
                  <a:txBody>
                    <a:bodyPr/>
                    <a:lstStyle/>
                    <a:p>
                      <a:r>
                        <a:rPr lang="ru-RU" sz="1600" dirty="0">
                          <a:latin typeface="Times New Roman" panose="02020603050405020304" pitchFamily="18" charset="0"/>
                          <a:cs typeface="Times New Roman" panose="02020603050405020304" pitchFamily="18" charset="0"/>
                        </a:rPr>
                        <a:t>Доходы от сдачи в аренду имущества</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11 083,5</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10 488,2</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94,6</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454600008"/>
                  </a:ext>
                </a:extLst>
              </a:tr>
              <a:tr h="329914">
                <a:tc>
                  <a:txBody>
                    <a:bodyPr/>
                    <a:lstStyle/>
                    <a:p>
                      <a:r>
                        <a:rPr lang="ru-RU" sz="1600" dirty="0">
                          <a:latin typeface="Times New Roman" panose="02020603050405020304" pitchFamily="18" charset="0"/>
                          <a:cs typeface="Times New Roman" panose="02020603050405020304" pitchFamily="18" charset="0"/>
                        </a:rPr>
                        <a:t>Доходы от перечисления части прибыли</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0,0</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0,0</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771226888"/>
                  </a:ext>
                </a:extLst>
              </a:tr>
              <a:tr h="329914">
                <a:tc>
                  <a:txBody>
                    <a:bodyPr/>
                    <a:lstStyle/>
                    <a:p>
                      <a:r>
                        <a:rPr lang="ru-RU" sz="1600" dirty="0">
                          <a:latin typeface="Times New Roman" panose="02020603050405020304" pitchFamily="18" charset="0"/>
                          <a:cs typeface="Times New Roman" panose="02020603050405020304" pitchFamily="18" charset="0"/>
                        </a:rPr>
                        <a:t>Доходы от использования имущества и компенсации затрат</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10 112,2</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5 962,6</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59,0</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856236571"/>
                  </a:ext>
                </a:extLst>
              </a:tr>
              <a:tr h="329914">
                <a:tc>
                  <a:txBody>
                    <a:bodyPr/>
                    <a:lstStyle/>
                    <a:p>
                      <a:r>
                        <a:rPr lang="ru-RU" sz="1600" dirty="0">
                          <a:latin typeface="Times New Roman" panose="02020603050405020304" pitchFamily="18" charset="0"/>
                          <a:cs typeface="Times New Roman" panose="02020603050405020304" pitchFamily="18" charset="0"/>
                        </a:rPr>
                        <a:t>Доходы от реализации имущества и земельных участков</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1 233,7</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264,2</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21,4</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689980440"/>
                  </a:ext>
                </a:extLst>
              </a:tr>
              <a:tr h="329914">
                <a:tc>
                  <a:txBody>
                    <a:bodyPr/>
                    <a:lstStyle/>
                    <a:p>
                      <a:r>
                        <a:rPr lang="ru-RU" sz="1600" dirty="0" smtClean="0">
                          <a:latin typeface="Times New Roman" panose="02020603050405020304" pitchFamily="18" charset="0"/>
                          <a:cs typeface="Times New Roman" panose="02020603050405020304" pitchFamily="18" charset="0"/>
                        </a:rPr>
                        <a:t>Штрафы, санкции, возмещение ущерба</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0,0</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999,8</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180800307"/>
                  </a:ext>
                </a:extLst>
              </a:tr>
              <a:tr h="32991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b="1" dirty="0">
                          <a:latin typeface="Times New Roman" panose="02020603050405020304" pitchFamily="18" charset="0"/>
                          <a:cs typeface="Times New Roman" panose="02020603050405020304" pitchFamily="18" charset="0"/>
                        </a:rPr>
                        <a:t>Всего собственных доходов</a:t>
                      </a:r>
                    </a:p>
                  </a:txBody>
                  <a:tcPr anchor="ctr"/>
                </a:tc>
                <a:tc>
                  <a:txBody>
                    <a:bodyPr/>
                    <a:lstStyle/>
                    <a:p>
                      <a:pPr algn="ctr"/>
                      <a:r>
                        <a:rPr lang="ru-RU" sz="1600" b="1" dirty="0" smtClean="0">
                          <a:latin typeface="Times New Roman" panose="02020603050405020304" pitchFamily="18" charset="0"/>
                          <a:cs typeface="Times New Roman" panose="02020603050405020304" pitchFamily="18" charset="0"/>
                        </a:rPr>
                        <a:t>217</a:t>
                      </a:r>
                      <a:r>
                        <a:rPr lang="ru-RU" sz="1600" b="1" baseline="0" dirty="0" smtClean="0">
                          <a:latin typeface="Times New Roman" panose="02020603050405020304" pitchFamily="18" charset="0"/>
                          <a:cs typeface="Times New Roman" panose="02020603050405020304" pitchFamily="18" charset="0"/>
                        </a:rPr>
                        <a:t> 575,5</a:t>
                      </a:r>
                      <a:endParaRPr lang="ru-RU" sz="1600" b="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b="1" dirty="0" smtClean="0">
                          <a:latin typeface="Times New Roman" panose="02020603050405020304" pitchFamily="18" charset="0"/>
                          <a:cs typeface="Times New Roman" panose="02020603050405020304" pitchFamily="18" charset="0"/>
                        </a:rPr>
                        <a:t>217 417,4</a:t>
                      </a:r>
                      <a:endParaRPr lang="ru-RU" sz="1600" b="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b="1" dirty="0" smtClean="0">
                          <a:latin typeface="Times New Roman" panose="02020603050405020304" pitchFamily="18" charset="0"/>
                          <a:cs typeface="Times New Roman" panose="02020603050405020304" pitchFamily="18" charset="0"/>
                        </a:rPr>
                        <a:t>99,9</a:t>
                      </a:r>
                      <a:endParaRPr lang="ru-RU" sz="1600" b="1"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829574220"/>
                  </a:ext>
                </a:extLst>
              </a:tr>
            </a:tbl>
          </a:graphicData>
        </a:graphic>
      </p:graphicFrame>
      <p:sp>
        <p:nvSpPr>
          <p:cNvPr id="6" name="Номер слайда 5"/>
          <p:cNvSpPr>
            <a:spLocks noGrp="1"/>
          </p:cNvSpPr>
          <p:nvPr>
            <p:ph type="sldNum" sz="quarter" idx="12"/>
          </p:nvPr>
        </p:nvSpPr>
        <p:spPr/>
        <p:txBody>
          <a:bodyPr/>
          <a:lstStyle/>
          <a:p>
            <a:fld id="{9C7C6B0D-085F-4A60-BA53-AC596861E901}" type="slidenum">
              <a:rPr lang="ru-RU" smtClean="0"/>
              <a:t>6</a:t>
            </a:fld>
            <a:endParaRPr lang="ru-RU"/>
          </a:p>
        </p:txBody>
      </p:sp>
      <p:pic>
        <p:nvPicPr>
          <p:cNvPr id="4" name="Рисунок 3">
            <a:extLst>
              <a:ext uri="{FF2B5EF4-FFF2-40B4-BE49-F238E27FC236}">
                <a16:creationId xmlns="" xmlns:a16="http://schemas.microsoft.com/office/drawing/2014/main" id="{36F7BD13-0F64-E11C-EB85-56E013F33D23}"/>
              </a:ext>
            </a:extLst>
          </p:cNvPr>
          <p:cNvPicPr>
            <a:picLocks noChangeAspect="1"/>
          </p:cNvPicPr>
          <p:nvPr/>
        </p:nvPicPr>
        <p:blipFill>
          <a:blip r:embed="rId2"/>
          <a:stretch>
            <a:fillRect/>
          </a:stretch>
        </p:blipFill>
        <p:spPr>
          <a:xfrm>
            <a:off x="10988002" y="146304"/>
            <a:ext cx="877900" cy="853514"/>
          </a:xfrm>
          <a:prstGeom prst="rect">
            <a:avLst/>
          </a:prstGeom>
        </p:spPr>
      </p:pic>
      <p:sp>
        <p:nvSpPr>
          <p:cNvPr id="3" name="Заголовок 1">
            <a:extLst>
              <a:ext uri="{FF2B5EF4-FFF2-40B4-BE49-F238E27FC236}">
                <a16:creationId xmlns="" xmlns:a16="http://schemas.microsoft.com/office/drawing/2014/main" id="{9A084091-D9CA-8567-29EE-FA040C8BBC87}"/>
              </a:ext>
            </a:extLst>
          </p:cNvPr>
          <p:cNvSpPr txBox="1">
            <a:spLocks/>
          </p:cNvSpPr>
          <p:nvPr/>
        </p:nvSpPr>
        <p:spPr>
          <a:xfrm>
            <a:off x="1749973" y="404648"/>
            <a:ext cx="8586951" cy="853514"/>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900" dirty="0" smtClean="0">
                <a:latin typeface="Times New Roman" panose="02020603050405020304" pitchFamily="18" charset="0"/>
                <a:cs typeface="Times New Roman" panose="02020603050405020304" pitchFamily="18" charset="0"/>
              </a:rPr>
              <a:t>Исполнение налоговых </a:t>
            </a:r>
            <a:r>
              <a:rPr lang="ru-RU" sz="2900" dirty="0">
                <a:latin typeface="Times New Roman" panose="02020603050405020304" pitchFamily="18" charset="0"/>
                <a:cs typeface="Times New Roman" panose="02020603050405020304" pitchFamily="18" charset="0"/>
              </a:rPr>
              <a:t>и неналоговых </a:t>
            </a:r>
            <a:r>
              <a:rPr lang="ru-RU" sz="2900" dirty="0" smtClean="0">
                <a:latin typeface="Times New Roman" panose="02020603050405020304" pitchFamily="18" charset="0"/>
                <a:cs typeface="Times New Roman" panose="02020603050405020304" pitchFamily="18" charset="0"/>
              </a:rPr>
              <a:t>доходов бюджета</a:t>
            </a:r>
            <a:r>
              <a:rPr lang="ru-RU" sz="2900" dirty="0">
                <a:latin typeface="Times New Roman" panose="02020603050405020304" pitchFamily="18" charset="0"/>
                <a:cs typeface="Times New Roman" panose="02020603050405020304" pitchFamily="18" charset="0"/>
              </a:rPr>
              <a:t/>
            </a:r>
            <a:br>
              <a:rPr lang="ru-RU" sz="2900" dirty="0">
                <a:latin typeface="Times New Roman" panose="02020603050405020304" pitchFamily="18" charset="0"/>
                <a:cs typeface="Times New Roman" panose="02020603050405020304" pitchFamily="18" charset="0"/>
              </a:rPr>
            </a:br>
            <a:r>
              <a:rPr lang="ru-RU" sz="2900" dirty="0">
                <a:latin typeface="Times New Roman" panose="02020603050405020304" pitchFamily="18" charset="0"/>
                <a:cs typeface="Times New Roman" panose="02020603050405020304" pitchFamily="18" charset="0"/>
              </a:rPr>
              <a:t>за </a:t>
            </a:r>
            <a:r>
              <a:rPr lang="ru-RU" sz="2900" dirty="0" smtClean="0">
                <a:latin typeface="Times New Roman" panose="02020603050405020304" pitchFamily="18" charset="0"/>
                <a:cs typeface="Times New Roman" panose="02020603050405020304" pitchFamily="18" charset="0"/>
              </a:rPr>
              <a:t>2025 </a:t>
            </a:r>
            <a:r>
              <a:rPr lang="ru-RU" sz="2900" dirty="0">
                <a:latin typeface="Times New Roman" panose="02020603050405020304" pitchFamily="18" charset="0"/>
                <a:cs typeface="Times New Roman" panose="02020603050405020304" pitchFamily="18" charset="0"/>
              </a:rPr>
              <a:t>год</a:t>
            </a:r>
          </a:p>
        </p:txBody>
      </p:sp>
    </p:spTree>
    <p:extLst>
      <p:ext uri="{BB962C8B-B14F-4D97-AF65-F5344CB8AC3E}">
        <p14:creationId xmlns:p14="http://schemas.microsoft.com/office/powerpoint/2010/main" val="1861318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9929" y="182880"/>
            <a:ext cx="8892757" cy="853514"/>
          </a:xfrm>
        </p:spPr>
        <p:txBody>
          <a:bodyPr>
            <a:normAutofit/>
          </a:bodyPr>
          <a:lstStyle/>
          <a:p>
            <a:pPr algn="ctr"/>
            <a:r>
              <a:rPr lang="ru-RU" sz="3200" dirty="0" smtClean="0">
                <a:solidFill>
                  <a:schemeClr val="accent3">
                    <a:lumMod val="50000"/>
                  </a:schemeClr>
                </a:solidFill>
                <a:latin typeface="Times New Roman" panose="02020603050405020304" pitchFamily="18" charset="0"/>
                <a:cs typeface="Times New Roman" panose="02020603050405020304" pitchFamily="18" charset="0"/>
              </a:rPr>
              <a:t>Безвозмездные поступления </a:t>
            </a:r>
            <a:r>
              <a:rPr lang="ru-RU" sz="3200" dirty="0">
                <a:solidFill>
                  <a:schemeClr val="accent3">
                    <a:lumMod val="50000"/>
                  </a:schemeClr>
                </a:solidFill>
                <a:latin typeface="Times New Roman" panose="02020603050405020304" pitchFamily="18" charset="0"/>
                <a:cs typeface="Times New Roman" panose="02020603050405020304" pitchFamily="18" charset="0"/>
              </a:rPr>
              <a:t>за </a:t>
            </a:r>
            <a:r>
              <a:rPr lang="ru-RU" sz="3200" dirty="0" smtClean="0">
                <a:solidFill>
                  <a:schemeClr val="accent3">
                    <a:lumMod val="50000"/>
                  </a:schemeClr>
                </a:solidFill>
                <a:latin typeface="Times New Roman" panose="02020603050405020304" pitchFamily="18" charset="0"/>
                <a:cs typeface="Times New Roman" panose="02020603050405020304" pitchFamily="18" charset="0"/>
              </a:rPr>
              <a:t>2025 </a:t>
            </a:r>
            <a:r>
              <a:rPr lang="ru-RU" sz="3200" dirty="0"/>
              <a:t>г.</a:t>
            </a:r>
          </a:p>
        </p:txBody>
      </p:sp>
      <p:graphicFrame>
        <p:nvGraphicFramePr>
          <p:cNvPr id="6" name="Объект 5"/>
          <p:cNvGraphicFramePr>
            <a:graphicFrameLocks noGrp="1"/>
          </p:cNvGraphicFramePr>
          <p:nvPr>
            <p:ph idx="1"/>
            <p:extLst>
              <p:ext uri="{D42A27DB-BD31-4B8C-83A1-F6EECF244321}">
                <p14:modId xmlns:p14="http://schemas.microsoft.com/office/powerpoint/2010/main" val="3120975212"/>
              </p:ext>
            </p:extLst>
          </p:nvPr>
        </p:nvGraphicFramePr>
        <p:xfrm>
          <a:off x="427039" y="1832727"/>
          <a:ext cx="11414479" cy="3830725"/>
        </p:xfrm>
        <a:graphic>
          <a:graphicData uri="http://schemas.openxmlformats.org/drawingml/2006/table">
            <a:tbl>
              <a:tblPr firstRow="1" bandRow="1">
                <a:tableStyleId>{5C22544A-7EE6-4342-B048-85BDC9FD1C3A}</a:tableStyleId>
              </a:tblPr>
              <a:tblGrid>
                <a:gridCol w="7828687">
                  <a:extLst>
                    <a:ext uri="{9D8B030D-6E8A-4147-A177-3AD203B41FA5}">
                      <a16:colId xmlns="" xmlns:a16="http://schemas.microsoft.com/office/drawing/2014/main" val="20000"/>
                    </a:ext>
                  </a:extLst>
                </a:gridCol>
                <a:gridCol w="1158240">
                  <a:extLst>
                    <a:ext uri="{9D8B030D-6E8A-4147-A177-3AD203B41FA5}">
                      <a16:colId xmlns="" xmlns:a16="http://schemas.microsoft.com/office/drawing/2014/main" val="20001"/>
                    </a:ext>
                  </a:extLst>
                </a:gridCol>
                <a:gridCol w="1463040">
                  <a:extLst>
                    <a:ext uri="{9D8B030D-6E8A-4147-A177-3AD203B41FA5}">
                      <a16:colId xmlns="" xmlns:a16="http://schemas.microsoft.com/office/drawing/2014/main" val="20002"/>
                    </a:ext>
                  </a:extLst>
                </a:gridCol>
                <a:gridCol w="964512">
                  <a:extLst>
                    <a:ext uri="{9D8B030D-6E8A-4147-A177-3AD203B41FA5}">
                      <a16:colId xmlns="" xmlns:a16="http://schemas.microsoft.com/office/drawing/2014/main" val="399200226"/>
                    </a:ext>
                  </a:extLst>
                </a:gridCol>
              </a:tblGrid>
              <a:tr h="450669">
                <a:tc>
                  <a:txBody>
                    <a:bodyPr/>
                    <a:lstStyle/>
                    <a:p>
                      <a:pPr algn="ctr"/>
                      <a:r>
                        <a:rPr lang="ru-RU" sz="1800" b="1" dirty="0">
                          <a:solidFill>
                            <a:schemeClr val="bg1"/>
                          </a:solidFill>
                        </a:rPr>
                        <a:t>Наименование дохода</a:t>
                      </a:r>
                    </a:p>
                  </a:txBody>
                  <a:tcPr anchor="ctr"/>
                </a:tc>
                <a:tc>
                  <a:txBody>
                    <a:bodyPr/>
                    <a:lstStyle/>
                    <a:p>
                      <a:pPr algn="ctr"/>
                      <a:r>
                        <a:rPr lang="ru-RU" sz="1800" b="1" dirty="0">
                          <a:solidFill>
                            <a:schemeClr val="bg1"/>
                          </a:solidFill>
                        </a:rPr>
                        <a:t>План</a:t>
                      </a:r>
                    </a:p>
                  </a:txBody>
                  <a:tcPr anchor="ctr"/>
                </a:tc>
                <a:tc>
                  <a:txBody>
                    <a:bodyPr/>
                    <a:lstStyle/>
                    <a:p>
                      <a:pPr algn="ctr"/>
                      <a:r>
                        <a:rPr lang="ru-RU" sz="1800" b="1" dirty="0">
                          <a:solidFill>
                            <a:schemeClr val="bg1"/>
                          </a:solidFill>
                        </a:rPr>
                        <a:t>Исполнение</a:t>
                      </a:r>
                    </a:p>
                  </a:txBody>
                  <a:tcPr anchor="ctr"/>
                </a:tc>
                <a:tc>
                  <a:txBody>
                    <a:bodyPr/>
                    <a:lstStyle/>
                    <a:p>
                      <a:pPr algn="ctr"/>
                      <a:r>
                        <a:rPr lang="ru-RU" sz="1800" b="1" dirty="0">
                          <a:solidFill>
                            <a:schemeClr val="bg1"/>
                          </a:solidFill>
                        </a:rPr>
                        <a:t>% исп.</a:t>
                      </a:r>
                    </a:p>
                  </a:txBody>
                  <a:tcPr anchor="ctr"/>
                </a:tc>
                <a:extLst>
                  <a:ext uri="{0D108BD9-81ED-4DB2-BD59-A6C34878D82A}">
                    <a16:rowId xmlns="" xmlns:a16="http://schemas.microsoft.com/office/drawing/2014/main" val="10000"/>
                  </a:ext>
                </a:extLst>
              </a:tr>
              <a:tr h="416449">
                <a:tc>
                  <a:txBody>
                    <a:bodyPr/>
                    <a:lstStyle/>
                    <a:p>
                      <a:r>
                        <a:rPr lang="ru-RU" sz="1800" b="1" kern="1200" dirty="0">
                          <a:solidFill>
                            <a:schemeClr val="dk1"/>
                          </a:solidFill>
                        </a:rPr>
                        <a:t>Безвозмездные</a:t>
                      </a:r>
                      <a:r>
                        <a:rPr lang="ru-RU" sz="1800" b="1" baseline="0" dirty="0"/>
                        <a:t> перечисления, в т.ч.</a:t>
                      </a:r>
                      <a:endParaRPr lang="ru-RU" sz="1800" b="1" dirty="0"/>
                    </a:p>
                  </a:txBody>
                  <a:tcPr anchor="ctr"/>
                </a:tc>
                <a:tc>
                  <a:txBody>
                    <a:bodyPr/>
                    <a:lstStyle/>
                    <a:p>
                      <a:pPr algn="ctr"/>
                      <a:r>
                        <a:rPr lang="ru-RU" sz="1800" b="1" dirty="0" smtClean="0"/>
                        <a:t>67 014,2</a:t>
                      </a:r>
                      <a:endParaRPr lang="ru-RU" sz="1800" b="1" dirty="0"/>
                    </a:p>
                  </a:txBody>
                  <a:tcPr anchor="ctr"/>
                </a:tc>
                <a:tc>
                  <a:txBody>
                    <a:bodyPr/>
                    <a:lstStyle/>
                    <a:p>
                      <a:pPr algn="ctr"/>
                      <a:r>
                        <a:rPr lang="ru-RU" sz="1800" b="1" dirty="0" smtClean="0"/>
                        <a:t>67 014,2</a:t>
                      </a:r>
                      <a:endParaRPr lang="ru-RU" sz="1800" b="1" dirty="0"/>
                    </a:p>
                  </a:txBody>
                  <a:tcPr anchor="ctr"/>
                </a:tc>
                <a:tc>
                  <a:txBody>
                    <a:bodyPr/>
                    <a:lstStyle/>
                    <a:p>
                      <a:pPr algn="ctr"/>
                      <a:r>
                        <a:rPr lang="ru-RU" sz="1800" b="1" dirty="0" smtClean="0"/>
                        <a:t>100,0</a:t>
                      </a:r>
                      <a:endParaRPr lang="ru-RU" sz="1800" b="1" dirty="0"/>
                    </a:p>
                  </a:txBody>
                  <a:tcPr anchor="ctr"/>
                </a:tc>
                <a:extLst>
                  <a:ext uri="{0D108BD9-81ED-4DB2-BD59-A6C34878D82A}">
                    <a16:rowId xmlns="" xmlns:a16="http://schemas.microsoft.com/office/drawing/2014/main" val="10001"/>
                  </a:ext>
                </a:extLst>
              </a:tr>
              <a:tr h="404201">
                <a:tc>
                  <a:txBody>
                    <a:bodyPr/>
                    <a:lstStyle/>
                    <a:p>
                      <a:pPr marL="0" algn="l" defTabSz="457200" rtl="0" eaLnBrk="1" latinLnBrk="0" hangingPunct="1"/>
                      <a:r>
                        <a:rPr lang="ru-RU" sz="1800" i="0" kern="1200" dirty="0" smtClean="0">
                          <a:solidFill>
                            <a:schemeClr val="dk1"/>
                          </a:solidFill>
                          <a:latin typeface="Times New Roman" panose="02020603050405020304" pitchFamily="18" charset="0"/>
                          <a:ea typeface="+mn-ea"/>
                          <a:cs typeface="Times New Roman" panose="02020603050405020304" pitchFamily="18" charset="0"/>
                        </a:rPr>
                        <a:t>Дотации бюджетам городских поселений на поддержку мер по обеспечению сбалансированности бюджетов</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457200" rtl="0" eaLnBrk="1" latinLnBrk="0" hangingPunct="1"/>
                      <a:r>
                        <a:rPr lang="ru-RU" sz="1800" i="0" kern="1200" dirty="0" smtClean="0">
                          <a:solidFill>
                            <a:schemeClr val="dk1"/>
                          </a:solidFill>
                          <a:latin typeface="Times New Roman" panose="02020603050405020304" pitchFamily="18" charset="0"/>
                          <a:ea typeface="+mn-ea"/>
                          <a:cs typeface="Times New Roman" panose="02020603050405020304" pitchFamily="18" charset="0"/>
                        </a:rPr>
                        <a:t>90,0</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457200" rtl="0" eaLnBrk="1" latinLnBrk="0" hangingPunct="1"/>
                      <a:r>
                        <a:rPr lang="ru-RU" sz="1800" i="0" kern="1200" dirty="0" smtClean="0">
                          <a:solidFill>
                            <a:schemeClr val="dk1"/>
                          </a:solidFill>
                          <a:latin typeface="Times New Roman" panose="02020603050405020304" pitchFamily="18" charset="0"/>
                          <a:ea typeface="+mn-ea"/>
                          <a:cs typeface="Times New Roman" panose="02020603050405020304" pitchFamily="18" charset="0"/>
                        </a:rPr>
                        <a:t>90,0</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457200" rtl="0" eaLnBrk="1" latinLnBrk="0" hangingPunct="1"/>
                      <a:r>
                        <a:rPr lang="ru-RU" sz="1800" i="0" kern="1200" dirty="0" smtClean="0">
                          <a:solidFill>
                            <a:schemeClr val="dk1"/>
                          </a:solidFill>
                          <a:latin typeface="Times New Roman" panose="02020603050405020304" pitchFamily="18" charset="0"/>
                          <a:ea typeface="+mn-ea"/>
                          <a:cs typeface="Times New Roman" panose="02020603050405020304" pitchFamily="18" charset="0"/>
                        </a:rPr>
                        <a:t>100,0</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tr>
              <a:tr h="389094">
                <a:tc>
                  <a:txBody>
                    <a:bodyPr/>
                    <a:lstStyle/>
                    <a:p>
                      <a:pPr marL="0" algn="l" defTabSz="457200" rtl="0" eaLnBrk="1" latinLnBrk="0" hangingPunct="1"/>
                      <a:r>
                        <a:rPr lang="ru-RU" sz="1800" kern="1200" dirty="0">
                          <a:solidFill>
                            <a:schemeClr val="dk1"/>
                          </a:solidFill>
                          <a:latin typeface="Times New Roman" panose="02020603050405020304" pitchFamily="18" charset="0"/>
                          <a:cs typeface="Times New Roman" panose="02020603050405020304" pitchFamily="18" charset="0"/>
                        </a:rPr>
                        <a:t>Субсидии от других бюджетов бюджетной системы РФ</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457200" rtl="0" eaLnBrk="1" latinLnBrk="0" hangingPunct="1"/>
                      <a:r>
                        <a:rPr lang="ru-RU" sz="1800" i="0" kern="1200" dirty="0" smtClean="0">
                          <a:solidFill>
                            <a:schemeClr val="dk1"/>
                          </a:solidFill>
                          <a:latin typeface="Times New Roman" panose="02020603050405020304" pitchFamily="18" charset="0"/>
                          <a:ea typeface="+mn-ea"/>
                          <a:cs typeface="Times New Roman" panose="02020603050405020304" pitchFamily="18" charset="0"/>
                        </a:rPr>
                        <a:t>381,7</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457200" rtl="0" eaLnBrk="1" latinLnBrk="0" hangingPunct="1"/>
                      <a:r>
                        <a:rPr lang="ru-RU" sz="1800" i="0" kern="1200" dirty="0" smtClean="0">
                          <a:solidFill>
                            <a:schemeClr val="dk1"/>
                          </a:solidFill>
                          <a:latin typeface="Times New Roman" panose="02020603050405020304" pitchFamily="18" charset="0"/>
                          <a:ea typeface="+mn-ea"/>
                          <a:cs typeface="Times New Roman" panose="02020603050405020304" pitchFamily="18" charset="0"/>
                        </a:rPr>
                        <a:t>381,7</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457200" rtl="0" eaLnBrk="1" latinLnBrk="0" hangingPunct="1"/>
                      <a:r>
                        <a:rPr lang="ru-RU" sz="1800" i="0" kern="1200" dirty="0" smtClean="0">
                          <a:solidFill>
                            <a:schemeClr val="dk1"/>
                          </a:solidFill>
                          <a:latin typeface="Times New Roman" panose="02020603050405020304" pitchFamily="18" charset="0"/>
                          <a:ea typeface="+mn-ea"/>
                          <a:cs typeface="Times New Roman" panose="02020603050405020304" pitchFamily="18" charset="0"/>
                        </a:rPr>
                        <a:t>100,0</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 xmlns:a16="http://schemas.microsoft.com/office/drawing/2014/main" val="10003"/>
                  </a:ext>
                </a:extLst>
              </a:tr>
              <a:tr h="313508">
                <a:tc>
                  <a:txBody>
                    <a:bodyPr/>
                    <a:lstStyle/>
                    <a:p>
                      <a:pPr marL="0" algn="l" defTabSz="457200" rtl="0" eaLnBrk="1" latinLnBrk="0" hangingPunct="1"/>
                      <a:r>
                        <a:rPr lang="ru-RU" sz="1800" kern="1200" dirty="0">
                          <a:solidFill>
                            <a:schemeClr val="dk1"/>
                          </a:solidFill>
                          <a:latin typeface="Times New Roman" panose="02020603050405020304" pitchFamily="18" charset="0"/>
                          <a:cs typeface="Times New Roman" panose="02020603050405020304" pitchFamily="18" charset="0"/>
                        </a:rPr>
                        <a:t>Субвенции от других бюджетов бюджетной системы РФ</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457200" rtl="0" eaLnBrk="1" latinLnBrk="0" hangingPunct="1"/>
                      <a:r>
                        <a:rPr lang="ru-RU" sz="1800" i="0" kern="1200" dirty="0" smtClean="0">
                          <a:solidFill>
                            <a:schemeClr val="dk1"/>
                          </a:solidFill>
                          <a:latin typeface="Times New Roman" panose="02020603050405020304" pitchFamily="18" charset="0"/>
                          <a:ea typeface="+mn-ea"/>
                          <a:cs typeface="Times New Roman" panose="02020603050405020304" pitchFamily="18" charset="0"/>
                        </a:rPr>
                        <a:t>7 321,3</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457200" rtl="0" eaLnBrk="1" latinLnBrk="0" hangingPunct="1"/>
                      <a:r>
                        <a:rPr lang="ru-RU" sz="1800" i="0" kern="1200" dirty="0" smtClean="0">
                          <a:solidFill>
                            <a:schemeClr val="dk1"/>
                          </a:solidFill>
                          <a:latin typeface="Times New Roman" panose="02020603050405020304" pitchFamily="18" charset="0"/>
                          <a:ea typeface="+mn-ea"/>
                          <a:cs typeface="Times New Roman" panose="02020603050405020304" pitchFamily="18" charset="0"/>
                        </a:rPr>
                        <a:t>7 321,3</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457200" rtl="0" eaLnBrk="1" latinLnBrk="0" hangingPunct="1"/>
                      <a:r>
                        <a:rPr lang="ru-RU" sz="1800" i="0" kern="1200" dirty="0" smtClean="0">
                          <a:solidFill>
                            <a:schemeClr val="dk1"/>
                          </a:solidFill>
                          <a:latin typeface="Times New Roman" panose="02020603050405020304" pitchFamily="18" charset="0"/>
                          <a:ea typeface="+mn-ea"/>
                          <a:cs typeface="Times New Roman" panose="02020603050405020304" pitchFamily="18" charset="0"/>
                        </a:rPr>
                        <a:t>100,0</a:t>
                      </a:r>
                      <a:endParaRPr lang="ru-RU" sz="1800" i="0" kern="1200" dirty="0">
                        <a:solidFill>
                          <a:schemeClr val="dk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 xmlns:a16="http://schemas.microsoft.com/office/drawing/2014/main" val="10004"/>
                  </a:ext>
                </a:extLst>
              </a:tr>
              <a:tr h="404201">
                <a:tc>
                  <a:txBody>
                    <a:bodyPr/>
                    <a:lstStyle/>
                    <a:p>
                      <a:pPr algn="l"/>
                      <a:r>
                        <a:rPr lang="ru-RU" dirty="0">
                          <a:latin typeface="Times New Roman" panose="02020603050405020304" pitchFamily="18" charset="0"/>
                          <a:cs typeface="Times New Roman" panose="02020603050405020304" pitchFamily="18" charset="0"/>
                        </a:rPr>
                        <a:t>Межбюджетные трансферты</a:t>
                      </a:r>
                      <a:endParaRPr lang="ru-RU" i="0" dirty="0">
                        <a:latin typeface="Times New Roman" panose="02020603050405020304" pitchFamily="18" charset="0"/>
                        <a:cs typeface="Times New Roman" panose="02020603050405020304" pitchFamily="18" charset="0"/>
                      </a:endParaRPr>
                    </a:p>
                  </a:txBody>
                  <a:tcPr anchor="ctr"/>
                </a:tc>
                <a:tc>
                  <a:txBody>
                    <a:bodyPr/>
                    <a:lstStyle/>
                    <a:p>
                      <a:pPr algn="ctr"/>
                      <a:r>
                        <a:rPr lang="ru-RU" i="0" dirty="0" smtClean="0">
                          <a:latin typeface="Times New Roman" panose="02020603050405020304" pitchFamily="18" charset="0"/>
                          <a:cs typeface="Times New Roman" panose="02020603050405020304" pitchFamily="18" charset="0"/>
                        </a:rPr>
                        <a:t>12 374,4</a:t>
                      </a:r>
                      <a:endParaRPr lang="ru-RU" i="0" dirty="0">
                        <a:latin typeface="Times New Roman" panose="02020603050405020304" pitchFamily="18" charset="0"/>
                        <a:cs typeface="Times New Roman" panose="02020603050405020304" pitchFamily="18" charset="0"/>
                      </a:endParaRPr>
                    </a:p>
                  </a:txBody>
                  <a:tcPr anchor="ctr"/>
                </a:tc>
                <a:tc>
                  <a:txBody>
                    <a:bodyPr/>
                    <a:lstStyle/>
                    <a:p>
                      <a:pPr algn="ctr"/>
                      <a:r>
                        <a:rPr lang="ru-RU" i="0" dirty="0" smtClean="0">
                          <a:latin typeface="Times New Roman" panose="02020603050405020304" pitchFamily="18" charset="0"/>
                          <a:cs typeface="Times New Roman" panose="02020603050405020304" pitchFamily="18" charset="0"/>
                        </a:rPr>
                        <a:t>12 374,4</a:t>
                      </a:r>
                      <a:endParaRPr lang="ru-RU" i="0" dirty="0">
                        <a:latin typeface="Times New Roman" panose="02020603050405020304" pitchFamily="18" charset="0"/>
                        <a:cs typeface="Times New Roman" panose="02020603050405020304" pitchFamily="18" charset="0"/>
                      </a:endParaRPr>
                    </a:p>
                  </a:txBody>
                  <a:tcPr anchor="ctr"/>
                </a:tc>
                <a:tc>
                  <a:txBody>
                    <a:bodyPr/>
                    <a:lstStyle/>
                    <a:p>
                      <a:pPr algn="ctr"/>
                      <a:r>
                        <a:rPr lang="ru-RU" i="0" dirty="0" smtClean="0">
                          <a:latin typeface="Times New Roman" panose="02020603050405020304" pitchFamily="18" charset="0"/>
                          <a:cs typeface="Times New Roman" panose="02020603050405020304" pitchFamily="18" charset="0"/>
                        </a:rPr>
                        <a:t>100,0</a:t>
                      </a:r>
                      <a:endParaRPr lang="ru-RU"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5"/>
                  </a:ext>
                </a:extLst>
              </a:tr>
              <a:tr h="389753">
                <a:tc>
                  <a:txBody>
                    <a:bodyPr/>
                    <a:lstStyle/>
                    <a:p>
                      <a:pPr algn="l"/>
                      <a:r>
                        <a:rPr lang="ru-RU" sz="1600" i="1" dirty="0">
                          <a:latin typeface="Times New Roman" panose="02020603050405020304" pitchFamily="18" charset="0"/>
                          <a:cs typeface="Times New Roman" panose="02020603050405020304" pitchFamily="18" charset="0"/>
                        </a:rPr>
                        <a:t>Бюджет </a:t>
                      </a:r>
                      <a:r>
                        <a:rPr lang="ru-RU" sz="1600" i="1" dirty="0" smtClean="0">
                          <a:latin typeface="Times New Roman" panose="02020603050405020304" pitchFamily="18" charset="0"/>
                          <a:cs typeface="Times New Roman" panose="02020603050405020304" pitchFamily="18" charset="0"/>
                        </a:rPr>
                        <a:t>МР </a:t>
                      </a:r>
                      <a:r>
                        <a:rPr lang="ru-RU" sz="1600" i="1" dirty="0">
                          <a:latin typeface="Times New Roman" panose="02020603050405020304" pitchFamily="18" charset="0"/>
                          <a:cs typeface="Times New Roman" panose="02020603050405020304" pitchFamily="18" charset="0"/>
                        </a:rPr>
                        <a:t>«Мирнинский район»</a:t>
                      </a:r>
                    </a:p>
                  </a:txBody>
                  <a:tcPr anchor="ctr"/>
                </a:tc>
                <a:tc>
                  <a:txBody>
                    <a:bodyPr/>
                    <a:lstStyle/>
                    <a:p>
                      <a:pPr algn="ctr"/>
                      <a:r>
                        <a:rPr lang="ru-RU" sz="1600" i="1" dirty="0" smtClean="0">
                          <a:latin typeface="Times New Roman" panose="02020603050405020304" pitchFamily="18" charset="0"/>
                          <a:cs typeface="Times New Roman" panose="02020603050405020304" pitchFamily="18" charset="0"/>
                        </a:rPr>
                        <a:t>12 374,4</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1" dirty="0" smtClean="0">
                          <a:latin typeface="Times New Roman" panose="02020603050405020304" pitchFamily="18" charset="0"/>
                          <a:cs typeface="Times New Roman" panose="02020603050405020304" pitchFamily="18" charset="0"/>
                        </a:rPr>
                        <a:t>12 374,4</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1" dirty="0" smtClean="0">
                          <a:latin typeface="Times New Roman" panose="02020603050405020304" pitchFamily="18" charset="0"/>
                          <a:cs typeface="Times New Roman" panose="02020603050405020304" pitchFamily="18" charset="0"/>
                        </a:rPr>
                        <a:t>100,0</a:t>
                      </a:r>
                    </a:p>
                  </a:txBody>
                  <a:tcPr anchor="ctr"/>
                </a:tc>
                <a:extLst>
                  <a:ext uri="{0D108BD9-81ED-4DB2-BD59-A6C34878D82A}">
                    <a16:rowId xmlns="" xmlns:a16="http://schemas.microsoft.com/office/drawing/2014/main" val="3371315652"/>
                  </a:ext>
                </a:extLst>
              </a:tr>
              <a:tr h="404201">
                <a:tc>
                  <a:txBody>
                    <a:bodyPr/>
                    <a:lstStyle/>
                    <a:p>
                      <a:pPr algn="l"/>
                      <a:r>
                        <a:rPr lang="ru-RU" dirty="0">
                          <a:latin typeface="Times New Roman" panose="02020603050405020304" pitchFamily="18" charset="0"/>
                          <a:cs typeface="Times New Roman" panose="02020603050405020304" pitchFamily="18" charset="0"/>
                        </a:rPr>
                        <a:t>Прочие безвозмездные поступления</a:t>
                      </a:r>
                      <a:endParaRPr lang="ru-RU" i="0" dirty="0">
                        <a:latin typeface="Times New Roman" panose="02020603050405020304" pitchFamily="18" charset="0"/>
                        <a:cs typeface="Times New Roman" panose="02020603050405020304" pitchFamily="18" charset="0"/>
                      </a:endParaRPr>
                    </a:p>
                  </a:txBody>
                  <a:tcPr anchor="ctr"/>
                </a:tc>
                <a:tc>
                  <a:txBody>
                    <a:bodyPr/>
                    <a:lstStyle/>
                    <a:p>
                      <a:pPr algn="ctr"/>
                      <a:r>
                        <a:rPr lang="ru-RU" i="0" dirty="0" smtClean="0">
                          <a:latin typeface="Times New Roman" panose="02020603050405020304" pitchFamily="18" charset="0"/>
                          <a:cs typeface="Times New Roman" panose="02020603050405020304" pitchFamily="18" charset="0"/>
                        </a:rPr>
                        <a:t>46 846,8</a:t>
                      </a:r>
                      <a:endParaRPr lang="ru-RU" i="0" dirty="0">
                        <a:latin typeface="Times New Roman" panose="02020603050405020304" pitchFamily="18" charset="0"/>
                        <a:cs typeface="Times New Roman" panose="02020603050405020304" pitchFamily="18" charset="0"/>
                      </a:endParaRPr>
                    </a:p>
                  </a:txBody>
                  <a:tcPr anchor="ctr"/>
                </a:tc>
                <a:tc>
                  <a:txBody>
                    <a:bodyPr/>
                    <a:lstStyle/>
                    <a:p>
                      <a:pPr algn="ctr"/>
                      <a:r>
                        <a:rPr lang="ru-RU" i="0" dirty="0" smtClean="0">
                          <a:latin typeface="Times New Roman" panose="02020603050405020304" pitchFamily="18" charset="0"/>
                          <a:cs typeface="Times New Roman" panose="02020603050405020304" pitchFamily="18" charset="0"/>
                        </a:rPr>
                        <a:t>46 846,8</a:t>
                      </a:r>
                      <a:endParaRPr lang="ru-RU" i="0" dirty="0">
                        <a:latin typeface="Times New Roman" panose="02020603050405020304" pitchFamily="18" charset="0"/>
                        <a:cs typeface="Times New Roman" panose="02020603050405020304" pitchFamily="18" charset="0"/>
                      </a:endParaRPr>
                    </a:p>
                  </a:txBody>
                  <a:tcPr anchor="ctr"/>
                </a:tc>
                <a:tc>
                  <a:txBody>
                    <a:bodyPr/>
                    <a:lstStyle/>
                    <a:p>
                      <a:pPr algn="ctr"/>
                      <a:r>
                        <a:rPr lang="ru-RU" i="0" dirty="0" smtClean="0">
                          <a:latin typeface="Times New Roman" panose="02020603050405020304" pitchFamily="18" charset="0"/>
                          <a:cs typeface="Times New Roman" panose="02020603050405020304" pitchFamily="18" charset="0"/>
                        </a:rPr>
                        <a:t>100,0</a:t>
                      </a:r>
                      <a:endParaRPr lang="ru-RU" i="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6"/>
                  </a:ext>
                </a:extLst>
              </a:tr>
              <a:tr h="370518">
                <a:tc>
                  <a:txBody>
                    <a:bodyPr/>
                    <a:lstStyle/>
                    <a:p>
                      <a:pPr algn="l"/>
                      <a:r>
                        <a:rPr lang="ru-RU" sz="1600" i="1" dirty="0">
                          <a:latin typeface="Times New Roman" panose="02020603050405020304" pitchFamily="18" charset="0"/>
                          <a:cs typeface="Times New Roman" panose="02020603050405020304" pitchFamily="18" charset="0"/>
                        </a:rPr>
                        <a:t>АК «АЛРОСА» (ПАО)</a:t>
                      </a:r>
                    </a:p>
                  </a:txBody>
                  <a:tcPr anchor="ctr"/>
                </a:tc>
                <a:tc>
                  <a:txBody>
                    <a:bodyPr/>
                    <a:lstStyle/>
                    <a:p>
                      <a:pPr algn="ctr"/>
                      <a:r>
                        <a:rPr lang="ru-RU" sz="1600" i="1" dirty="0" smtClean="0">
                          <a:latin typeface="Times New Roman" panose="02020603050405020304" pitchFamily="18" charset="0"/>
                          <a:cs typeface="Times New Roman" panose="02020603050405020304" pitchFamily="18" charset="0"/>
                        </a:rPr>
                        <a:t>46 846,8</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1" dirty="0" smtClean="0">
                          <a:latin typeface="Times New Roman" panose="02020603050405020304" pitchFamily="18" charset="0"/>
                          <a:cs typeface="Times New Roman" panose="02020603050405020304" pitchFamily="18" charset="0"/>
                        </a:rPr>
                        <a:t>46 846,8</a:t>
                      </a:r>
                      <a:endParaRPr lang="ru-RU" sz="1600" i="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i="1" dirty="0" smtClean="0">
                          <a:latin typeface="Times New Roman" panose="02020603050405020304" pitchFamily="18" charset="0"/>
                          <a:cs typeface="Times New Roman" panose="02020603050405020304" pitchFamily="18" charset="0"/>
                        </a:rPr>
                        <a:t>100,0</a:t>
                      </a:r>
                      <a:endParaRPr lang="ru-RU" sz="1600" i="1"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515486709"/>
                  </a:ext>
                </a:extLst>
              </a:tr>
            </a:tbl>
          </a:graphicData>
        </a:graphic>
      </p:graphicFrame>
      <p:sp>
        <p:nvSpPr>
          <p:cNvPr id="5" name="Номер слайда 4"/>
          <p:cNvSpPr>
            <a:spLocks noGrp="1"/>
          </p:cNvSpPr>
          <p:nvPr>
            <p:ph type="sldNum" sz="quarter" idx="12"/>
          </p:nvPr>
        </p:nvSpPr>
        <p:spPr/>
        <p:txBody>
          <a:bodyPr/>
          <a:lstStyle/>
          <a:p>
            <a:fld id="{9C7C6B0D-085F-4A60-BA53-AC596861E901}" type="slidenum">
              <a:rPr lang="ru-RU" smtClean="0"/>
              <a:t>7</a:t>
            </a:fld>
            <a:endParaRPr lang="ru-RU"/>
          </a:p>
        </p:txBody>
      </p:sp>
      <p:pic>
        <p:nvPicPr>
          <p:cNvPr id="4" name="Рисунок 3"/>
          <p:cNvPicPr>
            <a:picLocks noChangeAspect="1"/>
          </p:cNvPicPr>
          <p:nvPr/>
        </p:nvPicPr>
        <p:blipFill>
          <a:blip r:embed="rId2"/>
          <a:stretch>
            <a:fillRect/>
          </a:stretch>
        </p:blipFill>
        <p:spPr>
          <a:xfrm>
            <a:off x="10957521" y="182880"/>
            <a:ext cx="883997" cy="853514"/>
          </a:xfrm>
          <a:prstGeom prst="rect">
            <a:avLst/>
          </a:prstGeom>
        </p:spPr>
      </p:pic>
      <p:sp>
        <p:nvSpPr>
          <p:cNvPr id="3" name="Заголовок 1">
            <a:extLst>
              <a:ext uri="{FF2B5EF4-FFF2-40B4-BE49-F238E27FC236}">
                <a16:creationId xmlns="" xmlns:a16="http://schemas.microsoft.com/office/drawing/2014/main" id="{84ADD417-6958-81C2-CD10-29046CB0CF77}"/>
              </a:ext>
            </a:extLst>
          </p:cNvPr>
          <p:cNvSpPr txBox="1">
            <a:spLocks/>
          </p:cNvSpPr>
          <p:nvPr/>
        </p:nvSpPr>
        <p:spPr>
          <a:xfrm>
            <a:off x="10522746" y="1246687"/>
            <a:ext cx="1318772" cy="2956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1800" dirty="0">
                <a:latin typeface="Times New Roman" panose="02020603050405020304" pitchFamily="18" charset="0"/>
                <a:cs typeface="Times New Roman" panose="02020603050405020304" pitchFamily="18" charset="0"/>
              </a:rPr>
              <a:t>(тыс. руб.)</a:t>
            </a:r>
          </a:p>
        </p:txBody>
      </p:sp>
    </p:spTree>
    <p:extLst>
      <p:ext uri="{BB962C8B-B14F-4D97-AF65-F5344CB8AC3E}">
        <p14:creationId xmlns:p14="http://schemas.microsoft.com/office/powerpoint/2010/main" val="2956478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BD4E1FF-13F1-2694-CEEA-ECF72E7F046D}"/>
              </a:ext>
            </a:extLst>
          </p:cNvPr>
          <p:cNvSpPr>
            <a:spLocks noGrp="1"/>
          </p:cNvSpPr>
          <p:nvPr>
            <p:ph type="title"/>
          </p:nvPr>
        </p:nvSpPr>
        <p:spPr>
          <a:xfrm>
            <a:off x="1650124" y="182880"/>
            <a:ext cx="9028386" cy="1025810"/>
          </a:xfrm>
        </p:spPr>
        <p:txBody>
          <a:bodyPr>
            <a:normAutofit/>
          </a:bodyPr>
          <a:lstStyle/>
          <a:p>
            <a:pPr algn="ctr"/>
            <a:r>
              <a:rPr lang="ru-RU" sz="2900" dirty="0">
                <a:solidFill>
                  <a:schemeClr val="accent3">
                    <a:lumMod val="50000"/>
                  </a:schemeClr>
                </a:solidFill>
                <a:latin typeface="Times New Roman" panose="02020603050405020304" pitchFamily="18" charset="0"/>
                <a:cs typeface="Times New Roman" panose="02020603050405020304" pitchFamily="18" charset="0"/>
              </a:rPr>
              <a:t>Сравнительная структура доходов бюджета</a:t>
            </a:r>
            <a:br>
              <a:rPr lang="ru-RU" sz="2900" dirty="0">
                <a:solidFill>
                  <a:schemeClr val="accent3">
                    <a:lumMod val="50000"/>
                  </a:schemeClr>
                </a:solidFill>
                <a:latin typeface="Times New Roman" panose="02020603050405020304" pitchFamily="18" charset="0"/>
                <a:cs typeface="Times New Roman" panose="02020603050405020304" pitchFamily="18" charset="0"/>
              </a:rPr>
            </a:br>
            <a:r>
              <a:rPr lang="ru-RU" sz="2900" dirty="0">
                <a:solidFill>
                  <a:schemeClr val="accent3">
                    <a:lumMod val="50000"/>
                  </a:schemeClr>
                </a:solidFill>
                <a:latin typeface="Times New Roman" panose="02020603050405020304" pitchFamily="18" charset="0"/>
                <a:cs typeface="Times New Roman" panose="02020603050405020304" pitchFamily="18" charset="0"/>
              </a:rPr>
              <a:t>за </a:t>
            </a:r>
            <a:r>
              <a:rPr lang="ru-RU" sz="2900" dirty="0" smtClean="0">
                <a:solidFill>
                  <a:schemeClr val="accent3">
                    <a:lumMod val="50000"/>
                  </a:schemeClr>
                </a:solidFill>
                <a:latin typeface="Times New Roman" panose="02020603050405020304" pitchFamily="18" charset="0"/>
                <a:cs typeface="Times New Roman" panose="02020603050405020304" pitchFamily="18" charset="0"/>
              </a:rPr>
              <a:t>2024-2025 </a:t>
            </a:r>
            <a:r>
              <a:rPr lang="ru-RU" sz="2900" dirty="0">
                <a:latin typeface="Times New Roman" panose="02020603050405020304" pitchFamily="18" charset="0"/>
                <a:cs typeface="Times New Roman" panose="02020603050405020304" pitchFamily="18" charset="0"/>
              </a:rPr>
              <a:t>г. г.</a:t>
            </a:r>
          </a:p>
        </p:txBody>
      </p:sp>
      <p:graphicFrame>
        <p:nvGraphicFramePr>
          <p:cNvPr id="11" name="Объект 10">
            <a:extLst>
              <a:ext uri="{FF2B5EF4-FFF2-40B4-BE49-F238E27FC236}">
                <a16:creationId xmlns="" xmlns:a16="http://schemas.microsoft.com/office/drawing/2014/main" id="{BB2612D8-F042-8518-2016-34B25230085A}"/>
              </a:ext>
            </a:extLst>
          </p:cNvPr>
          <p:cNvGraphicFramePr>
            <a:graphicFrameLocks noGrp="1"/>
          </p:cNvGraphicFramePr>
          <p:nvPr>
            <p:ph idx="1"/>
            <p:extLst>
              <p:ext uri="{D42A27DB-BD31-4B8C-83A1-F6EECF244321}">
                <p14:modId xmlns:p14="http://schemas.microsoft.com/office/powerpoint/2010/main" val="911412266"/>
              </p:ext>
            </p:extLst>
          </p:nvPr>
        </p:nvGraphicFramePr>
        <p:xfrm>
          <a:off x="696913" y="1331913"/>
          <a:ext cx="5726112" cy="2914650"/>
        </p:xfrm>
        <a:graphic>
          <a:graphicData uri="http://schemas.openxmlformats.org/drawingml/2006/chart">
            <c:chart xmlns:c="http://schemas.openxmlformats.org/drawingml/2006/chart" xmlns:r="http://schemas.openxmlformats.org/officeDocument/2006/relationships" r:id="rId2"/>
          </a:graphicData>
        </a:graphic>
      </p:graphicFrame>
      <p:sp>
        <p:nvSpPr>
          <p:cNvPr id="3" name="Номер слайда 2"/>
          <p:cNvSpPr>
            <a:spLocks noGrp="1"/>
          </p:cNvSpPr>
          <p:nvPr>
            <p:ph type="sldNum" sz="quarter" idx="12"/>
          </p:nvPr>
        </p:nvSpPr>
        <p:spPr/>
        <p:txBody>
          <a:bodyPr/>
          <a:lstStyle/>
          <a:p>
            <a:fld id="{9C7C6B0D-085F-4A60-BA53-AC596861E901}" type="slidenum">
              <a:rPr lang="ru-RU" smtClean="0"/>
              <a:t>8</a:t>
            </a:fld>
            <a:endParaRPr lang="ru-RU"/>
          </a:p>
        </p:txBody>
      </p:sp>
      <p:pic>
        <p:nvPicPr>
          <p:cNvPr id="4" name="Рисунок 3">
            <a:extLst>
              <a:ext uri="{FF2B5EF4-FFF2-40B4-BE49-F238E27FC236}">
                <a16:creationId xmlns="" xmlns:a16="http://schemas.microsoft.com/office/drawing/2014/main" id="{DC34A592-2E6A-AFBD-F61F-F12CA9491901}"/>
              </a:ext>
            </a:extLst>
          </p:cNvPr>
          <p:cNvPicPr>
            <a:picLocks noChangeAspect="1"/>
          </p:cNvPicPr>
          <p:nvPr/>
        </p:nvPicPr>
        <p:blipFill>
          <a:blip r:embed="rId3"/>
          <a:stretch>
            <a:fillRect/>
          </a:stretch>
        </p:blipFill>
        <p:spPr>
          <a:xfrm>
            <a:off x="10957165" y="182880"/>
            <a:ext cx="883997" cy="853514"/>
          </a:xfrm>
          <a:prstGeom prst="rect">
            <a:avLst/>
          </a:prstGeom>
        </p:spPr>
      </p:pic>
      <p:graphicFrame>
        <p:nvGraphicFramePr>
          <p:cNvPr id="6" name="Объект 4">
            <a:extLst>
              <a:ext uri="{FF2B5EF4-FFF2-40B4-BE49-F238E27FC236}">
                <a16:creationId xmlns="" xmlns:a16="http://schemas.microsoft.com/office/drawing/2014/main" id="{4BB3BF7E-34F8-08C1-4776-807EB844F5B4}"/>
              </a:ext>
            </a:extLst>
          </p:cNvPr>
          <p:cNvGraphicFramePr>
            <a:graphicFrameLocks/>
          </p:cNvGraphicFramePr>
          <p:nvPr>
            <p:extLst>
              <p:ext uri="{D42A27DB-BD31-4B8C-83A1-F6EECF244321}">
                <p14:modId xmlns:p14="http://schemas.microsoft.com/office/powerpoint/2010/main" val="1526837019"/>
              </p:ext>
            </p:extLst>
          </p:nvPr>
        </p:nvGraphicFramePr>
        <p:xfrm>
          <a:off x="6422571" y="1332014"/>
          <a:ext cx="5418591" cy="29685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Таблица 7">
            <a:extLst>
              <a:ext uri="{FF2B5EF4-FFF2-40B4-BE49-F238E27FC236}">
                <a16:creationId xmlns="" xmlns:a16="http://schemas.microsoft.com/office/drawing/2014/main" id="{580931FC-101A-FBEB-5380-9C1EAE3EC044}"/>
              </a:ext>
            </a:extLst>
          </p:cNvPr>
          <p:cNvGraphicFramePr>
            <a:graphicFrameLocks noGrp="1"/>
          </p:cNvGraphicFramePr>
          <p:nvPr>
            <p:extLst>
              <p:ext uri="{D42A27DB-BD31-4B8C-83A1-F6EECF244321}">
                <p14:modId xmlns:p14="http://schemas.microsoft.com/office/powerpoint/2010/main" val="3437493759"/>
              </p:ext>
            </p:extLst>
          </p:nvPr>
        </p:nvGraphicFramePr>
        <p:xfrm>
          <a:off x="551574" y="4450079"/>
          <a:ext cx="11361753" cy="1733007"/>
        </p:xfrm>
        <a:graphic>
          <a:graphicData uri="http://schemas.openxmlformats.org/drawingml/2006/table">
            <a:tbl>
              <a:tblPr firstRow="1" bandRow="1">
                <a:tableStyleId>{5C22544A-7EE6-4342-B048-85BDC9FD1C3A}</a:tableStyleId>
              </a:tblPr>
              <a:tblGrid>
                <a:gridCol w="4699695">
                  <a:extLst>
                    <a:ext uri="{9D8B030D-6E8A-4147-A177-3AD203B41FA5}">
                      <a16:colId xmlns="" xmlns:a16="http://schemas.microsoft.com/office/drawing/2014/main" val="1568227323"/>
                    </a:ext>
                  </a:extLst>
                </a:gridCol>
                <a:gridCol w="2516777">
                  <a:extLst>
                    <a:ext uri="{9D8B030D-6E8A-4147-A177-3AD203B41FA5}">
                      <a16:colId xmlns="" xmlns:a16="http://schemas.microsoft.com/office/drawing/2014/main" val="4209225242"/>
                    </a:ext>
                  </a:extLst>
                </a:gridCol>
                <a:gridCol w="2255520">
                  <a:extLst>
                    <a:ext uri="{9D8B030D-6E8A-4147-A177-3AD203B41FA5}">
                      <a16:colId xmlns="" xmlns:a16="http://schemas.microsoft.com/office/drawing/2014/main" val="1397172947"/>
                    </a:ext>
                  </a:extLst>
                </a:gridCol>
                <a:gridCol w="1889761">
                  <a:extLst>
                    <a:ext uri="{9D8B030D-6E8A-4147-A177-3AD203B41FA5}">
                      <a16:colId xmlns="" xmlns:a16="http://schemas.microsoft.com/office/drawing/2014/main" val="3287969155"/>
                    </a:ext>
                  </a:extLst>
                </a:gridCol>
              </a:tblGrid>
              <a:tr h="391887">
                <a:tc>
                  <a:txBody>
                    <a:bodyPr/>
                    <a:lstStyle/>
                    <a:p>
                      <a:pPr algn="ctr"/>
                      <a:r>
                        <a:rPr lang="ru-RU" sz="1600" dirty="0">
                          <a:solidFill>
                            <a:schemeClr val="bg1"/>
                          </a:solidFill>
                          <a:latin typeface="Times New Roman" panose="02020603050405020304" pitchFamily="18" charset="0"/>
                          <a:cs typeface="Times New Roman" panose="02020603050405020304" pitchFamily="18" charset="0"/>
                        </a:rPr>
                        <a:t>Наименование дохода</a:t>
                      </a:r>
                    </a:p>
                  </a:txBody>
                  <a:tcPr anchor="ctr"/>
                </a:tc>
                <a:tc>
                  <a:txBody>
                    <a:bodyPr/>
                    <a:lstStyle/>
                    <a:p>
                      <a:pPr algn="ctr"/>
                      <a:r>
                        <a:rPr lang="ru-RU" sz="1600" dirty="0">
                          <a:solidFill>
                            <a:schemeClr val="bg1"/>
                          </a:solidFill>
                          <a:latin typeface="Times New Roman" panose="02020603050405020304" pitchFamily="18" charset="0"/>
                          <a:cs typeface="Times New Roman" panose="02020603050405020304" pitchFamily="18" charset="0"/>
                        </a:rPr>
                        <a:t>Исполнение </a:t>
                      </a:r>
                      <a:r>
                        <a:rPr lang="ru-RU" sz="1600" dirty="0" smtClean="0">
                          <a:solidFill>
                            <a:schemeClr val="bg1"/>
                          </a:solidFill>
                          <a:latin typeface="Times New Roman" panose="02020603050405020304" pitchFamily="18" charset="0"/>
                          <a:cs typeface="Times New Roman" panose="02020603050405020304" pitchFamily="18" charset="0"/>
                        </a:rPr>
                        <a:t>2024 </a:t>
                      </a:r>
                      <a:r>
                        <a:rPr lang="ru-RU" sz="1600" dirty="0">
                          <a:solidFill>
                            <a:schemeClr val="bg1"/>
                          </a:solidFill>
                          <a:latin typeface="Times New Roman" panose="02020603050405020304" pitchFamily="18" charset="0"/>
                          <a:cs typeface="Times New Roman" panose="02020603050405020304" pitchFamily="18" charset="0"/>
                        </a:rPr>
                        <a:t>г.</a:t>
                      </a:r>
                    </a:p>
                  </a:txBody>
                  <a:tcPr anchor="ctr"/>
                </a:tc>
                <a:tc>
                  <a:txBody>
                    <a:bodyPr/>
                    <a:lstStyle/>
                    <a:p>
                      <a:pPr algn="ctr"/>
                      <a:r>
                        <a:rPr lang="ru-RU" sz="1600" dirty="0">
                          <a:solidFill>
                            <a:schemeClr val="bg1"/>
                          </a:solidFill>
                          <a:latin typeface="Times New Roman" panose="02020603050405020304" pitchFamily="18" charset="0"/>
                          <a:cs typeface="Times New Roman" panose="02020603050405020304" pitchFamily="18" charset="0"/>
                        </a:rPr>
                        <a:t>Исполнение </a:t>
                      </a:r>
                      <a:r>
                        <a:rPr lang="ru-RU" sz="1600" dirty="0" smtClean="0">
                          <a:solidFill>
                            <a:schemeClr val="bg1"/>
                          </a:solidFill>
                          <a:latin typeface="Times New Roman" panose="02020603050405020304" pitchFamily="18" charset="0"/>
                          <a:cs typeface="Times New Roman" panose="02020603050405020304" pitchFamily="18" charset="0"/>
                        </a:rPr>
                        <a:t>2025 </a:t>
                      </a:r>
                      <a:r>
                        <a:rPr lang="ru-RU" sz="1600" dirty="0">
                          <a:solidFill>
                            <a:schemeClr val="bg1"/>
                          </a:solidFill>
                          <a:latin typeface="Times New Roman" panose="02020603050405020304" pitchFamily="18" charset="0"/>
                          <a:cs typeface="Times New Roman" panose="02020603050405020304" pitchFamily="18" charset="0"/>
                        </a:rPr>
                        <a:t>г.</a:t>
                      </a:r>
                    </a:p>
                  </a:txBody>
                  <a:tcPr anchor="ctr"/>
                </a:tc>
                <a:tc>
                  <a:txBody>
                    <a:bodyPr/>
                    <a:lstStyle/>
                    <a:p>
                      <a:pPr algn="ctr"/>
                      <a:r>
                        <a:rPr lang="ru-RU" sz="1600" dirty="0">
                          <a:solidFill>
                            <a:schemeClr val="bg1"/>
                          </a:solidFill>
                          <a:latin typeface="Times New Roman" panose="02020603050405020304" pitchFamily="18" charset="0"/>
                          <a:cs typeface="Times New Roman" panose="02020603050405020304" pitchFamily="18" charset="0"/>
                        </a:rPr>
                        <a:t>Отклонение (+;-)</a:t>
                      </a:r>
                    </a:p>
                  </a:txBody>
                  <a:tcPr anchor="ctr"/>
                </a:tc>
                <a:extLst>
                  <a:ext uri="{0D108BD9-81ED-4DB2-BD59-A6C34878D82A}">
                    <a16:rowId xmlns="" xmlns:a16="http://schemas.microsoft.com/office/drawing/2014/main" val="4003048124"/>
                  </a:ext>
                </a:extLst>
              </a:tr>
              <a:tr h="313508">
                <a:tc>
                  <a:txBody>
                    <a:bodyPr/>
                    <a:lstStyle/>
                    <a:p>
                      <a:r>
                        <a:rPr lang="ru-RU" sz="1600" dirty="0">
                          <a:latin typeface="Times New Roman" panose="02020603050405020304" pitchFamily="18" charset="0"/>
                          <a:cs typeface="Times New Roman" panose="02020603050405020304" pitchFamily="18" charset="0"/>
                        </a:rPr>
                        <a:t>Налоговые доходы</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179 212,2</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187 098,8</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7 886,6</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375594531"/>
                  </a:ext>
                </a:extLst>
              </a:tr>
              <a:tr h="326571">
                <a:tc>
                  <a:txBody>
                    <a:bodyPr/>
                    <a:lstStyle/>
                    <a:p>
                      <a:r>
                        <a:rPr lang="ru-RU" sz="1600" dirty="0">
                          <a:latin typeface="Times New Roman" panose="02020603050405020304" pitchFamily="18" charset="0"/>
                          <a:cs typeface="Times New Roman" panose="02020603050405020304" pitchFamily="18" charset="0"/>
                        </a:rPr>
                        <a:t>Неналоговые доходы</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31 459,3</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30 318,6</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-1 140,7</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984706205"/>
                  </a:ext>
                </a:extLst>
              </a:tr>
              <a:tr h="235131">
                <a:tc>
                  <a:txBody>
                    <a:bodyPr/>
                    <a:lstStyle/>
                    <a:p>
                      <a:r>
                        <a:rPr lang="ru-RU" sz="1600" dirty="0">
                          <a:latin typeface="Times New Roman" panose="02020603050405020304" pitchFamily="18" charset="0"/>
                          <a:cs typeface="Times New Roman" panose="02020603050405020304" pitchFamily="18" charset="0"/>
                        </a:rPr>
                        <a:t>Безвозмездные поступления</a:t>
                      </a: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115 053,5</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67 014,2</a:t>
                      </a:r>
                      <a:endParaRPr lang="ru-RU" sz="1600"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dirty="0" smtClean="0">
                          <a:latin typeface="Times New Roman" panose="02020603050405020304" pitchFamily="18" charset="0"/>
                          <a:cs typeface="Times New Roman" panose="02020603050405020304" pitchFamily="18" charset="0"/>
                        </a:rPr>
                        <a:t>-48 039,3</a:t>
                      </a:r>
                      <a:endParaRPr lang="ru-RU" sz="1600"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004468883"/>
                  </a:ext>
                </a:extLst>
              </a:tr>
              <a:tr h="291737">
                <a:tc>
                  <a:txBody>
                    <a:bodyPr/>
                    <a:lstStyle/>
                    <a:p>
                      <a:r>
                        <a:rPr lang="ru-RU" sz="1600" b="1" dirty="0">
                          <a:latin typeface="Times New Roman" panose="02020603050405020304" pitchFamily="18" charset="0"/>
                          <a:cs typeface="Times New Roman" panose="02020603050405020304" pitchFamily="18" charset="0"/>
                        </a:rPr>
                        <a:t>Всего доходов</a:t>
                      </a:r>
                    </a:p>
                  </a:txBody>
                  <a:tcPr anchor="ctr"/>
                </a:tc>
                <a:tc>
                  <a:txBody>
                    <a:bodyPr/>
                    <a:lstStyle/>
                    <a:p>
                      <a:pPr algn="ctr"/>
                      <a:r>
                        <a:rPr lang="ru-RU" sz="1600" b="1" dirty="0" smtClean="0">
                          <a:latin typeface="Times New Roman" panose="02020603050405020304" pitchFamily="18" charset="0"/>
                          <a:cs typeface="Times New Roman" panose="02020603050405020304" pitchFamily="18" charset="0"/>
                        </a:rPr>
                        <a:t>325 725,0</a:t>
                      </a:r>
                      <a:endParaRPr lang="ru-RU" sz="1600" b="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b="1" dirty="0" smtClean="0">
                          <a:latin typeface="Times New Roman" panose="02020603050405020304" pitchFamily="18" charset="0"/>
                          <a:cs typeface="Times New Roman" panose="02020603050405020304" pitchFamily="18" charset="0"/>
                        </a:rPr>
                        <a:t>284 431,6</a:t>
                      </a:r>
                      <a:endParaRPr lang="ru-RU" sz="1600" b="1" dirty="0">
                        <a:latin typeface="Times New Roman" panose="02020603050405020304" pitchFamily="18" charset="0"/>
                        <a:cs typeface="Times New Roman" panose="02020603050405020304" pitchFamily="18" charset="0"/>
                      </a:endParaRPr>
                    </a:p>
                  </a:txBody>
                  <a:tcPr anchor="ctr"/>
                </a:tc>
                <a:tc>
                  <a:txBody>
                    <a:bodyPr/>
                    <a:lstStyle/>
                    <a:p>
                      <a:pPr algn="ctr"/>
                      <a:r>
                        <a:rPr lang="ru-RU" sz="1600" b="1" dirty="0" smtClean="0">
                          <a:latin typeface="Times New Roman" panose="02020603050405020304" pitchFamily="18" charset="0"/>
                          <a:cs typeface="Times New Roman" panose="02020603050405020304" pitchFamily="18" charset="0"/>
                        </a:rPr>
                        <a:t>-41 293,4</a:t>
                      </a:r>
                      <a:endParaRPr lang="ru-RU" sz="1600" b="1"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488043143"/>
                  </a:ext>
                </a:extLst>
              </a:tr>
            </a:tbl>
          </a:graphicData>
        </a:graphic>
      </p:graphicFrame>
      <p:sp>
        <p:nvSpPr>
          <p:cNvPr id="8" name="Заголовок 1">
            <a:extLst>
              <a:ext uri="{FF2B5EF4-FFF2-40B4-BE49-F238E27FC236}">
                <a16:creationId xmlns="" xmlns:a16="http://schemas.microsoft.com/office/drawing/2014/main" id="{D4774F89-F02A-9CB0-A430-43EB78B9F601}"/>
              </a:ext>
            </a:extLst>
          </p:cNvPr>
          <p:cNvSpPr txBox="1">
            <a:spLocks/>
          </p:cNvSpPr>
          <p:nvPr/>
        </p:nvSpPr>
        <p:spPr>
          <a:xfrm>
            <a:off x="10534135" y="4032069"/>
            <a:ext cx="1307027" cy="46155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1800" dirty="0">
                <a:latin typeface="Times New Roman" panose="02020603050405020304" pitchFamily="18" charset="0"/>
                <a:cs typeface="Times New Roman" panose="02020603050405020304" pitchFamily="18" charset="0"/>
              </a:rPr>
              <a:t>(тыс. руб.)</a:t>
            </a:r>
          </a:p>
        </p:txBody>
      </p:sp>
    </p:spTree>
    <p:extLst>
      <p:ext uri="{BB962C8B-B14F-4D97-AF65-F5344CB8AC3E}">
        <p14:creationId xmlns:p14="http://schemas.microsoft.com/office/powerpoint/2010/main" val="3342064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7633" y="137160"/>
            <a:ext cx="8833103" cy="722376"/>
          </a:xfrm>
        </p:spPr>
        <p:txBody>
          <a:bodyPr>
            <a:normAutofit/>
          </a:bodyPr>
          <a:lstStyle/>
          <a:p>
            <a:pPr algn="ctr"/>
            <a:r>
              <a:rPr lang="ru-RU" sz="2900" dirty="0">
                <a:latin typeface="Times New Roman" panose="02020603050405020304" pitchFamily="18" charset="0"/>
                <a:cs typeface="Times New Roman" panose="02020603050405020304" pitchFamily="18" charset="0"/>
              </a:rPr>
              <a:t>Межбюджетные трансферты, полученные в </a:t>
            </a:r>
            <a:r>
              <a:rPr lang="ru-RU" sz="2900" dirty="0" smtClean="0">
                <a:latin typeface="Times New Roman" panose="02020603050405020304" pitchFamily="18" charset="0"/>
                <a:cs typeface="Times New Roman" panose="02020603050405020304" pitchFamily="18" charset="0"/>
              </a:rPr>
              <a:t>2025 </a:t>
            </a:r>
            <a:r>
              <a:rPr lang="ru-RU" sz="2900" dirty="0">
                <a:latin typeface="Times New Roman" panose="02020603050405020304" pitchFamily="18" charset="0"/>
                <a:cs typeface="Times New Roman" panose="02020603050405020304" pitchFamily="18" charset="0"/>
              </a:rPr>
              <a:t>году</a:t>
            </a:r>
          </a:p>
        </p:txBody>
      </p:sp>
      <p:graphicFrame>
        <p:nvGraphicFramePr>
          <p:cNvPr id="5" name="Объект 4"/>
          <p:cNvGraphicFramePr>
            <a:graphicFrameLocks noGrp="1"/>
          </p:cNvGraphicFramePr>
          <p:nvPr>
            <p:ph idx="1"/>
            <p:extLst>
              <p:ext uri="{D42A27DB-BD31-4B8C-83A1-F6EECF244321}">
                <p14:modId xmlns:p14="http://schemas.microsoft.com/office/powerpoint/2010/main" val="755422153"/>
              </p:ext>
            </p:extLst>
          </p:nvPr>
        </p:nvGraphicFramePr>
        <p:xfrm>
          <a:off x="411479" y="1443796"/>
          <a:ext cx="11448328" cy="3692301"/>
        </p:xfrm>
        <a:graphic>
          <a:graphicData uri="http://schemas.openxmlformats.org/drawingml/2006/table">
            <a:tbl>
              <a:tblPr firstRow="1" bandRow="1">
                <a:tableStyleId>{5C22544A-7EE6-4342-B048-85BDC9FD1C3A}</a:tableStyleId>
              </a:tblPr>
              <a:tblGrid>
                <a:gridCol w="9037320">
                  <a:extLst>
                    <a:ext uri="{9D8B030D-6E8A-4147-A177-3AD203B41FA5}">
                      <a16:colId xmlns="" xmlns:a16="http://schemas.microsoft.com/office/drawing/2014/main" val="20000"/>
                    </a:ext>
                  </a:extLst>
                </a:gridCol>
                <a:gridCol w="1201784">
                  <a:extLst>
                    <a:ext uri="{9D8B030D-6E8A-4147-A177-3AD203B41FA5}">
                      <a16:colId xmlns="" xmlns:a16="http://schemas.microsoft.com/office/drawing/2014/main" val="20001"/>
                    </a:ext>
                  </a:extLst>
                </a:gridCol>
                <a:gridCol w="1209224">
                  <a:extLst>
                    <a:ext uri="{9D8B030D-6E8A-4147-A177-3AD203B41FA5}">
                      <a16:colId xmlns="" xmlns:a16="http://schemas.microsoft.com/office/drawing/2014/main" val="20002"/>
                    </a:ext>
                  </a:extLst>
                </a:gridCol>
              </a:tblGrid>
              <a:tr h="289210">
                <a:tc>
                  <a:txBody>
                    <a:bodyPr/>
                    <a:lstStyle/>
                    <a:p>
                      <a:pPr algn="ctr"/>
                      <a:r>
                        <a:rPr lang="ru-RU" sz="1400" dirty="0"/>
                        <a:t>Наименование показателя</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a:t>План</a:t>
                      </a:r>
                    </a:p>
                  </a:txBody>
                  <a:tcPr anchor="ctr"/>
                </a:tc>
                <a:tc>
                  <a:txBody>
                    <a:bodyPr/>
                    <a:lstStyle/>
                    <a:p>
                      <a:pPr algn="ctr"/>
                      <a:r>
                        <a:rPr lang="ru-RU" sz="1400" dirty="0"/>
                        <a:t>Исполнение</a:t>
                      </a:r>
                    </a:p>
                  </a:txBody>
                  <a:tcPr anchor="ctr"/>
                </a:tc>
                <a:extLst>
                  <a:ext uri="{0D108BD9-81ED-4DB2-BD59-A6C34878D82A}">
                    <a16:rowId xmlns="" xmlns:a16="http://schemas.microsoft.com/office/drawing/2014/main" val="10000"/>
                  </a:ext>
                </a:extLst>
              </a:tr>
              <a:tr h="305395">
                <a:tc>
                  <a:txBody>
                    <a:bodyPr/>
                    <a:lstStyle/>
                    <a:p>
                      <a:r>
                        <a:rPr lang="ru-RU" sz="1400" b="1" i="0" dirty="0" smtClean="0">
                          <a:latin typeface="Times New Roman" panose="02020603050405020304" pitchFamily="18" charset="0"/>
                          <a:cs typeface="Times New Roman" panose="02020603050405020304" pitchFamily="18" charset="0"/>
                        </a:rPr>
                        <a:t>Дотации</a:t>
                      </a:r>
                      <a:r>
                        <a:rPr lang="ru-RU" sz="1400" b="1" i="0" baseline="0" dirty="0" smtClean="0">
                          <a:latin typeface="Times New Roman" panose="02020603050405020304" pitchFamily="18" charset="0"/>
                          <a:cs typeface="Times New Roman" panose="02020603050405020304" pitchFamily="18" charset="0"/>
                        </a:rPr>
                        <a:t> бюджетам городских поселений на поддержку мер по обеспечению сбалансированности бюджетов</a:t>
                      </a:r>
                      <a:endParaRPr lang="ru-RU" sz="1400" b="1" i="0" dirty="0">
                        <a:latin typeface="Times New Roman" panose="02020603050405020304" pitchFamily="18" charset="0"/>
                        <a:cs typeface="Times New Roman" panose="02020603050405020304" pitchFamily="18" charset="0"/>
                      </a:endParaRPr>
                    </a:p>
                  </a:txBody>
                  <a:tcPr/>
                </a:tc>
                <a:tc>
                  <a:txBody>
                    <a:bodyPr/>
                    <a:lstStyle/>
                    <a:p>
                      <a:pPr algn="ctr"/>
                      <a:r>
                        <a:rPr lang="ru-RU" sz="1400" b="1" i="0" dirty="0" smtClean="0">
                          <a:latin typeface="Times New Roman" panose="02020603050405020304" pitchFamily="18" charset="0"/>
                          <a:cs typeface="Times New Roman" panose="02020603050405020304" pitchFamily="18" charset="0"/>
                        </a:rPr>
                        <a:t>90,0</a:t>
                      </a:r>
                      <a:endParaRPr lang="ru-RU" sz="1400" b="1" i="0" dirty="0">
                        <a:latin typeface="Times New Roman" panose="02020603050405020304" pitchFamily="18" charset="0"/>
                        <a:cs typeface="Times New Roman" panose="02020603050405020304" pitchFamily="18" charset="0"/>
                      </a:endParaRPr>
                    </a:p>
                  </a:txBody>
                  <a:tcPr/>
                </a:tc>
                <a:tc>
                  <a:txBody>
                    <a:bodyPr/>
                    <a:lstStyle/>
                    <a:p>
                      <a:pPr algn="ctr"/>
                      <a:r>
                        <a:rPr lang="ru-RU" sz="1400" b="1" i="0" dirty="0" smtClean="0">
                          <a:latin typeface="Times New Roman" panose="02020603050405020304" pitchFamily="18" charset="0"/>
                          <a:cs typeface="Times New Roman" panose="02020603050405020304" pitchFamily="18" charset="0"/>
                        </a:rPr>
                        <a:t>90,0</a:t>
                      </a:r>
                      <a:endParaRPr lang="ru-RU" sz="1400" b="1" i="0" dirty="0">
                        <a:latin typeface="Times New Roman" panose="02020603050405020304" pitchFamily="18" charset="0"/>
                        <a:cs typeface="Times New Roman" panose="02020603050405020304" pitchFamily="18" charset="0"/>
                      </a:endParaRPr>
                    </a:p>
                  </a:txBody>
                  <a:tcPr/>
                </a:tc>
              </a:tr>
              <a:tr h="305395">
                <a:tc>
                  <a:txBody>
                    <a:bodyPr/>
                    <a:lstStyle/>
                    <a:p>
                      <a:r>
                        <a:rPr lang="ru-RU" sz="1400" b="1" dirty="0"/>
                        <a:t>Субсидии</a:t>
                      </a:r>
                      <a:endParaRPr lang="ru-RU" sz="1400" b="1" i="1" dirty="0">
                        <a:latin typeface="Times New Roman" panose="02020603050405020304" pitchFamily="18" charset="0"/>
                        <a:cs typeface="Times New Roman" panose="02020603050405020304" pitchFamily="18" charset="0"/>
                      </a:endParaRPr>
                    </a:p>
                  </a:txBody>
                  <a:tcPr/>
                </a:tc>
                <a:tc>
                  <a:txBody>
                    <a:bodyPr/>
                    <a:lstStyle/>
                    <a:p>
                      <a:pPr algn="ctr"/>
                      <a:r>
                        <a:rPr lang="ru-RU" sz="1400" b="1" i="0" dirty="0" smtClean="0">
                          <a:latin typeface="Times New Roman" panose="02020603050405020304" pitchFamily="18" charset="0"/>
                          <a:cs typeface="Times New Roman" panose="02020603050405020304" pitchFamily="18" charset="0"/>
                        </a:rPr>
                        <a:t>381,7</a:t>
                      </a:r>
                      <a:endParaRPr lang="ru-RU" sz="1400" b="1" i="0" dirty="0">
                        <a:latin typeface="Times New Roman" panose="02020603050405020304" pitchFamily="18" charset="0"/>
                        <a:cs typeface="Times New Roman" panose="02020603050405020304" pitchFamily="18" charset="0"/>
                      </a:endParaRPr>
                    </a:p>
                  </a:txBody>
                  <a:tcPr/>
                </a:tc>
                <a:tc>
                  <a:txBody>
                    <a:bodyPr/>
                    <a:lstStyle/>
                    <a:p>
                      <a:pPr algn="ctr"/>
                      <a:r>
                        <a:rPr lang="ru-RU" sz="1400" b="1" i="0" dirty="0" smtClean="0">
                          <a:latin typeface="Times New Roman" panose="02020603050405020304" pitchFamily="18" charset="0"/>
                          <a:cs typeface="Times New Roman" panose="02020603050405020304" pitchFamily="18" charset="0"/>
                        </a:rPr>
                        <a:t>381,1</a:t>
                      </a:r>
                      <a:endParaRPr lang="ru-RU" sz="1400" b="1" i="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1"/>
                  </a:ext>
                </a:extLst>
              </a:tr>
              <a:tr h="284260">
                <a:tc>
                  <a:txBody>
                    <a:bodyPr/>
                    <a:lstStyle/>
                    <a:p>
                      <a:r>
                        <a:rPr lang="ru-RU" sz="1400" i="1" dirty="0" smtClean="0">
                          <a:latin typeface="Times New Roman" panose="02020603050405020304" pitchFamily="18" charset="0"/>
                          <a:cs typeface="Times New Roman" panose="02020603050405020304" pitchFamily="18" charset="0"/>
                        </a:rPr>
                        <a:t>Субсидии местным бюджетам на организацию деятельности народных дружин</a:t>
                      </a:r>
                      <a:endParaRPr lang="ru-RU" sz="1400" i="1" dirty="0">
                        <a:latin typeface="Times New Roman" panose="02020603050405020304" pitchFamily="18" charset="0"/>
                        <a:cs typeface="Times New Roman" panose="02020603050405020304" pitchFamily="18" charset="0"/>
                      </a:endParaRPr>
                    </a:p>
                  </a:txBody>
                  <a:tcPr/>
                </a:tc>
                <a:tc>
                  <a:txBody>
                    <a:bodyPr/>
                    <a:lstStyle/>
                    <a:p>
                      <a:pPr algn="ctr"/>
                      <a:r>
                        <a:rPr lang="ru-RU" sz="1400" i="1" dirty="0" smtClean="0">
                          <a:latin typeface="Times New Roman" panose="02020603050405020304" pitchFamily="18" charset="0"/>
                          <a:cs typeface="Times New Roman" panose="02020603050405020304" pitchFamily="18" charset="0"/>
                        </a:rPr>
                        <a:t>381,7</a:t>
                      </a:r>
                      <a:endParaRPr lang="ru-RU" sz="1400" i="1" dirty="0">
                        <a:latin typeface="Times New Roman" panose="02020603050405020304" pitchFamily="18" charset="0"/>
                        <a:cs typeface="Times New Roman" panose="02020603050405020304" pitchFamily="18" charset="0"/>
                      </a:endParaRPr>
                    </a:p>
                  </a:txBody>
                  <a:tcPr/>
                </a:tc>
                <a:tc>
                  <a:txBody>
                    <a:bodyPr/>
                    <a:lstStyle/>
                    <a:p>
                      <a:pPr algn="ctr"/>
                      <a:r>
                        <a:rPr lang="ru-RU" sz="1400" i="1" dirty="0" smtClean="0">
                          <a:latin typeface="Times New Roman" panose="02020603050405020304" pitchFamily="18" charset="0"/>
                          <a:cs typeface="Times New Roman" panose="02020603050405020304" pitchFamily="18" charset="0"/>
                        </a:rPr>
                        <a:t>381,7</a:t>
                      </a:r>
                      <a:endParaRPr lang="ru-RU" sz="1400" i="1"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3"/>
                  </a:ext>
                </a:extLst>
              </a:tr>
              <a:tr h="252548">
                <a:tc>
                  <a:txBody>
                    <a:bodyPr/>
                    <a:lstStyle/>
                    <a:p>
                      <a:r>
                        <a:rPr lang="ru-RU" sz="1400" b="1" dirty="0"/>
                        <a:t>Субвенции</a:t>
                      </a:r>
                      <a:endParaRPr lang="ru-RU" sz="1400" b="1" i="1" dirty="0">
                        <a:latin typeface="Times New Roman" panose="02020603050405020304" pitchFamily="18" charset="0"/>
                        <a:cs typeface="Times New Roman" panose="02020603050405020304" pitchFamily="18" charset="0"/>
                      </a:endParaRPr>
                    </a:p>
                  </a:txBody>
                  <a:tcPr/>
                </a:tc>
                <a:tc>
                  <a:txBody>
                    <a:bodyPr/>
                    <a:lstStyle/>
                    <a:p>
                      <a:pPr algn="ctr"/>
                      <a:r>
                        <a:rPr lang="ru-RU" sz="1400" b="1" i="0" dirty="0" smtClean="0">
                          <a:latin typeface="Times New Roman" panose="02020603050405020304" pitchFamily="18" charset="0"/>
                          <a:cs typeface="Times New Roman" panose="02020603050405020304" pitchFamily="18" charset="0"/>
                        </a:rPr>
                        <a:t>7 321,3</a:t>
                      </a:r>
                      <a:endParaRPr lang="ru-RU" sz="1400" b="1" i="0" dirty="0">
                        <a:latin typeface="Times New Roman" panose="02020603050405020304" pitchFamily="18" charset="0"/>
                        <a:cs typeface="Times New Roman" panose="02020603050405020304" pitchFamily="18" charset="0"/>
                      </a:endParaRPr>
                    </a:p>
                  </a:txBody>
                  <a:tcPr/>
                </a:tc>
                <a:tc>
                  <a:txBody>
                    <a:bodyPr/>
                    <a:lstStyle/>
                    <a:p>
                      <a:pPr algn="ctr"/>
                      <a:r>
                        <a:rPr lang="ru-RU" sz="1400" b="1" i="0" dirty="0" smtClean="0">
                          <a:latin typeface="Times New Roman" panose="02020603050405020304" pitchFamily="18" charset="0"/>
                          <a:cs typeface="Times New Roman" panose="02020603050405020304" pitchFamily="18" charset="0"/>
                        </a:rPr>
                        <a:t>7 321,6</a:t>
                      </a:r>
                      <a:endParaRPr lang="ru-RU" sz="1400" b="1" i="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5"/>
                  </a:ext>
                </a:extLst>
              </a:tr>
              <a:tr h="519170">
                <a:tc>
                  <a:txBody>
                    <a:bodyPr/>
                    <a:lstStyle/>
                    <a:p>
                      <a:r>
                        <a:rPr lang="ru-RU" sz="1400" i="1" dirty="0" smtClean="0">
                          <a:latin typeface="Times New Roman" panose="02020603050405020304" pitchFamily="18" charset="0"/>
                          <a:cs typeface="Times New Roman" panose="02020603050405020304" pitchFamily="18" charset="0"/>
                        </a:rPr>
                        <a:t>Субвенции бюджетам городских поселений на осуществление первичного воинского учета на территориях, где отсутствуют военные комиссариаты</a:t>
                      </a:r>
                      <a:endParaRPr lang="ru-RU" sz="1400" i="1" dirty="0">
                        <a:latin typeface="Times New Roman" panose="02020603050405020304" pitchFamily="18" charset="0"/>
                        <a:cs typeface="Times New Roman" panose="02020603050405020304" pitchFamily="18" charset="0"/>
                      </a:endParaRPr>
                    </a:p>
                  </a:txBody>
                  <a:tcPr/>
                </a:tc>
                <a:tc>
                  <a:txBody>
                    <a:bodyPr/>
                    <a:lstStyle/>
                    <a:p>
                      <a:pPr algn="ctr"/>
                      <a:r>
                        <a:rPr lang="ru-RU" sz="1400" i="1" dirty="0" smtClean="0">
                          <a:latin typeface="Times New Roman" panose="02020603050405020304" pitchFamily="18" charset="0"/>
                          <a:cs typeface="Times New Roman" panose="02020603050405020304" pitchFamily="18" charset="0"/>
                        </a:rPr>
                        <a:t>6 814,7</a:t>
                      </a:r>
                      <a:endParaRPr lang="ru-RU" sz="1400" i="1" dirty="0">
                        <a:latin typeface="Times New Roman" panose="02020603050405020304" pitchFamily="18" charset="0"/>
                        <a:cs typeface="Times New Roman" panose="02020603050405020304" pitchFamily="18" charset="0"/>
                      </a:endParaRPr>
                    </a:p>
                  </a:txBody>
                  <a:tcPr/>
                </a:tc>
                <a:tc>
                  <a:txBody>
                    <a:bodyPr/>
                    <a:lstStyle/>
                    <a:p>
                      <a:pPr algn="ctr"/>
                      <a:r>
                        <a:rPr lang="ru-RU" sz="1400" i="1" dirty="0" smtClean="0">
                          <a:latin typeface="Times New Roman" panose="02020603050405020304" pitchFamily="18" charset="0"/>
                          <a:cs typeface="Times New Roman" panose="02020603050405020304" pitchFamily="18" charset="0"/>
                        </a:rPr>
                        <a:t>6 814,7</a:t>
                      </a:r>
                      <a:endParaRPr lang="ru-RU" sz="1400" i="1"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6"/>
                  </a:ext>
                </a:extLst>
              </a:tr>
              <a:tr h="191903">
                <a:tc>
                  <a:txBody>
                    <a:bodyPr/>
                    <a:lstStyle/>
                    <a:p>
                      <a:r>
                        <a:rPr lang="ru-RU" sz="1400" i="1" dirty="0" smtClean="0">
                          <a:latin typeface="Times New Roman" panose="02020603050405020304" pitchFamily="18" charset="0"/>
                          <a:cs typeface="Times New Roman" panose="02020603050405020304" pitchFamily="18" charset="0"/>
                        </a:rPr>
                        <a:t>Субвенции бюджета городских поселений на государственную регистрацию актов гражданского состояния</a:t>
                      </a:r>
                      <a:endParaRPr lang="ru-RU" sz="1400" i="1" dirty="0">
                        <a:latin typeface="Times New Roman" panose="02020603050405020304" pitchFamily="18" charset="0"/>
                        <a:cs typeface="Times New Roman" panose="02020603050405020304" pitchFamily="18" charset="0"/>
                      </a:endParaRPr>
                    </a:p>
                  </a:txBody>
                  <a:tcPr/>
                </a:tc>
                <a:tc>
                  <a:txBody>
                    <a:bodyPr/>
                    <a:lstStyle/>
                    <a:p>
                      <a:pPr algn="ctr"/>
                      <a:r>
                        <a:rPr lang="ru-RU" sz="1400" i="1" dirty="0" smtClean="0">
                          <a:latin typeface="Times New Roman" panose="02020603050405020304" pitchFamily="18" charset="0"/>
                          <a:cs typeface="Times New Roman" panose="02020603050405020304" pitchFamily="18" charset="0"/>
                        </a:rPr>
                        <a:t>206,6</a:t>
                      </a:r>
                      <a:endParaRPr lang="ru-RU" sz="1400" i="1" dirty="0">
                        <a:latin typeface="Times New Roman" panose="02020603050405020304" pitchFamily="18" charset="0"/>
                        <a:cs typeface="Times New Roman" panose="02020603050405020304" pitchFamily="18" charset="0"/>
                      </a:endParaRPr>
                    </a:p>
                  </a:txBody>
                  <a:tcPr/>
                </a:tc>
                <a:tc>
                  <a:txBody>
                    <a:bodyPr/>
                    <a:lstStyle/>
                    <a:p>
                      <a:pPr algn="ctr"/>
                      <a:r>
                        <a:rPr lang="ru-RU" sz="1400" i="1" dirty="0" smtClean="0">
                          <a:latin typeface="Times New Roman" panose="02020603050405020304" pitchFamily="18" charset="0"/>
                          <a:cs typeface="Times New Roman" panose="02020603050405020304" pitchFamily="18" charset="0"/>
                        </a:rPr>
                        <a:t>206,6</a:t>
                      </a:r>
                      <a:endParaRPr lang="ru-RU" sz="1400" i="1"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7"/>
                  </a:ext>
                </a:extLst>
              </a:tr>
              <a:tr h="214362">
                <a:tc>
                  <a:txBody>
                    <a:bodyPr/>
                    <a:lstStyle/>
                    <a:p>
                      <a:r>
                        <a:rPr lang="ru-RU" sz="1400" i="1" dirty="0" smtClean="0">
                          <a:latin typeface="Times New Roman" panose="02020603050405020304" pitchFamily="18" charset="0"/>
                          <a:cs typeface="Times New Roman" panose="02020603050405020304" pitchFamily="18" charset="0"/>
                        </a:rPr>
                        <a:t>Единая субвенция бюджетам городских поселений из бюджета субъекта Российской Федерации</a:t>
                      </a:r>
                      <a:endParaRPr lang="ru-RU" sz="1400" i="1" dirty="0">
                        <a:latin typeface="Times New Roman" panose="02020603050405020304" pitchFamily="18" charset="0"/>
                        <a:cs typeface="Times New Roman" panose="02020603050405020304" pitchFamily="18" charset="0"/>
                      </a:endParaRPr>
                    </a:p>
                  </a:txBody>
                  <a:tcPr/>
                </a:tc>
                <a:tc>
                  <a:txBody>
                    <a:bodyPr/>
                    <a:lstStyle/>
                    <a:p>
                      <a:pPr algn="ctr"/>
                      <a:r>
                        <a:rPr lang="ru-RU" sz="1400" i="1" dirty="0" smtClean="0">
                          <a:latin typeface="Times New Roman" panose="02020603050405020304" pitchFamily="18" charset="0"/>
                          <a:cs typeface="Times New Roman" panose="02020603050405020304" pitchFamily="18" charset="0"/>
                        </a:rPr>
                        <a:t>300,0</a:t>
                      </a:r>
                      <a:endParaRPr lang="ru-RU" sz="1400" i="1" dirty="0">
                        <a:latin typeface="Times New Roman" panose="02020603050405020304" pitchFamily="18" charset="0"/>
                        <a:cs typeface="Times New Roman" panose="02020603050405020304" pitchFamily="18" charset="0"/>
                      </a:endParaRPr>
                    </a:p>
                  </a:txBody>
                  <a:tcPr/>
                </a:tc>
                <a:tc>
                  <a:txBody>
                    <a:bodyPr/>
                    <a:lstStyle/>
                    <a:p>
                      <a:pPr algn="ctr"/>
                      <a:r>
                        <a:rPr lang="ru-RU" sz="1400" i="1" dirty="0" smtClean="0">
                          <a:latin typeface="Times New Roman" panose="02020603050405020304" pitchFamily="18" charset="0"/>
                          <a:cs typeface="Times New Roman" panose="02020603050405020304" pitchFamily="18" charset="0"/>
                        </a:rPr>
                        <a:t>300,0</a:t>
                      </a:r>
                      <a:endParaRPr lang="ru-RU" sz="1400" i="1" dirty="0">
                        <a:latin typeface="Times New Roman" panose="02020603050405020304" pitchFamily="18" charset="0"/>
                        <a:cs typeface="Times New Roman" panose="02020603050405020304" pitchFamily="18" charset="0"/>
                      </a:endParaRPr>
                    </a:p>
                  </a:txBody>
                  <a:tcPr/>
                </a:tc>
              </a:tr>
              <a:tr h="305395">
                <a:tc>
                  <a:txBody>
                    <a:bodyPr/>
                    <a:lstStyle/>
                    <a:p>
                      <a:r>
                        <a:rPr lang="ru-RU" sz="1400" b="1" dirty="0"/>
                        <a:t>Межбюджетные трансферты</a:t>
                      </a:r>
                      <a:endParaRPr lang="ru-RU" sz="1400" b="1" i="1" dirty="0">
                        <a:latin typeface="Times New Roman" panose="02020603050405020304" pitchFamily="18" charset="0"/>
                        <a:cs typeface="Times New Roman" panose="02020603050405020304" pitchFamily="18" charset="0"/>
                      </a:endParaRPr>
                    </a:p>
                  </a:txBody>
                  <a:tcPr/>
                </a:tc>
                <a:tc>
                  <a:txBody>
                    <a:bodyPr/>
                    <a:lstStyle/>
                    <a:p>
                      <a:pPr algn="ctr"/>
                      <a:r>
                        <a:rPr lang="ru-RU" sz="1400" b="1" i="0" dirty="0" smtClean="0">
                          <a:latin typeface="Times New Roman" panose="02020603050405020304" pitchFamily="18" charset="0"/>
                          <a:cs typeface="Times New Roman" panose="02020603050405020304" pitchFamily="18" charset="0"/>
                        </a:rPr>
                        <a:t>12 374 ,4</a:t>
                      </a:r>
                      <a:endParaRPr lang="ru-RU" sz="1400" b="1" i="0" dirty="0">
                        <a:latin typeface="Times New Roman" panose="02020603050405020304" pitchFamily="18" charset="0"/>
                        <a:cs typeface="Times New Roman" panose="02020603050405020304" pitchFamily="18" charset="0"/>
                      </a:endParaRPr>
                    </a:p>
                  </a:txBody>
                  <a:tcPr/>
                </a:tc>
                <a:tc>
                  <a:txBody>
                    <a:bodyPr/>
                    <a:lstStyle/>
                    <a:p>
                      <a:pPr algn="ctr"/>
                      <a:r>
                        <a:rPr lang="ru-RU" sz="1400" b="1" i="0" dirty="0" smtClean="0">
                          <a:latin typeface="Times New Roman" panose="02020603050405020304" pitchFamily="18" charset="0"/>
                          <a:cs typeface="Times New Roman" panose="02020603050405020304" pitchFamily="18" charset="0"/>
                        </a:rPr>
                        <a:t>12 374,4</a:t>
                      </a:r>
                      <a:endParaRPr lang="ru-RU" sz="1400" b="1" i="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09"/>
                  </a:ext>
                </a:extLst>
              </a:tr>
              <a:tr h="732946">
                <a:tc>
                  <a:txBody>
                    <a:bodyPr/>
                    <a:lstStyle/>
                    <a:p>
                      <a:r>
                        <a:rPr lang="ru-RU" sz="1400" i="1" dirty="0" smtClean="0">
                          <a:latin typeface="Times New Roman" panose="02020603050405020304" pitchFamily="18" charset="0"/>
                          <a:cs typeface="Times New Roman" panose="02020603050405020304" pitchFamily="18" charset="0"/>
                        </a:rPr>
                        <a:t>Межбюджетные трансферты, передаваемые бюджетам городских поселений из бюджетов муниципальных районов на осуществление части полномочий по решению вопросов местного значения в соответствии с заключенными соглашениями</a:t>
                      </a:r>
                      <a:endParaRPr lang="ru-RU" sz="1400" i="1" dirty="0">
                        <a:latin typeface="Times New Roman" panose="02020603050405020304" pitchFamily="18" charset="0"/>
                        <a:cs typeface="Times New Roman" panose="02020603050405020304" pitchFamily="18" charset="0"/>
                      </a:endParaRPr>
                    </a:p>
                  </a:txBody>
                  <a:tcPr/>
                </a:tc>
                <a:tc>
                  <a:txBody>
                    <a:bodyPr/>
                    <a:lstStyle/>
                    <a:p>
                      <a:pPr algn="ctr"/>
                      <a:r>
                        <a:rPr lang="ru-RU" sz="1400" i="1" dirty="0" smtClean="0">
                          <a:latin typeface="Times New Roman" panose="02020603050405020304" pitchFamily="18" charset="0"/>
                          <a:cs typeface="Times New Roman" panose="02020603050405020304" pitchFamily="18" charset="0"/>
                        </a:rPr>
                        <a:t>12 374,4</a:t>
                      </a:r>
                      <a:endParaRPr lang="ru-RU" sz="1400" i="1" dirty="0">
                        <a:latin typeface="Times New Roman" panose="02020603050405020304" pitchFamily="18" charset="0"/>
                        <a:cs typeface="Times New Roman" panose="02020603050405020304" pitchFamily="18" charset="0"/>
                      </a:endParaRPr>
                    </a:p>
                  </a:txBody>
                  <a:tcPr/>
                </a:tc>
                <a:tc>
                  <a:txBody>
                    <a:bodyPr/>
                    <a:lstStyle/>
                    <a:p>
                      <a:pPr algn="ctr"/>
                      <a:r>
                        <a:rPr lang="ru-RU" sz="1400" i="1" dirty="0" smtClean="0">
                          <a:latin typeface="Times New Roman" panose="02020603050405020304" pitchFamily="18" charset="0"/>
                          <a:cs typeface="Times New Roman" panose="02020603050405020304" pitchFamily="18" charset="0"/>
                        </a:rPr>
                        <a:t>12</a:t>
                      </a:r>
                      <a:r>
                        <a:rPr lang="ru-RU" sz="1400" i="1" baseline="0" dirty="0" smtClean="0">
                          <a:latin typeface="Times New Roman" panose="02020603050405020304" pitchFamily="18" charset="0"/>
                          <a:cs typeface="Times New Roman" panose="02020603050405020304" pitchFamily="18" charset="0"/>
                        </a:rPr>
                        <a:t> 374,4</a:t>
                      </a:r>
                      <a:endParaRPr lang="ru-RU" sz="1400" i="1"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0011"/>
                  </a:ext>
                </a:extLst>
              </a:tr>
            </a:tbl>
          </a:graphicData>
        </a:graphic>
      </p:graphicFrame>
      <p:sp>
        <p:nvSpPr>
          <p:cNvPr id="6" name="Номер слайда 5"/>
          <p:cNvSpPr>
            <a:spLocks noGrp="1"/>
          </p:cNvSpPr>
          <p:nvPr>
            <p:ph type="sldNum" sz="quarter" idx="12"/>
          </p:nvPr>
        </p:nvSpPr>
        <p:spPr/>
        <p:txBody>
          <a:bodyPr/>
          <a:lstStyle/>
          <a:p>
            <a:fld id="{9C7C6B0D-085F-4A60-BA53-AC596861E901}" type="slidenum">
              <a:rPr lang="ru-RU" smtClean="0"/>
              <a:t>9</a:t>
            </a:fld>
            <a:endParaRPr lang="ru-RU"/>
          </a:p>
        </p:txBody>
      </p:sp>
      <p:pic>
        <p:nvPicPr>
          <p:cNvPr id="4" name="Рисунок 3"/>
          <p:cNvPicPr>
            <a:picLocks noChangeAspect="1"/>
          </p:cNvPicPr>
          <p:nvPr/>
        </p:nvPicPr>
        <p:blipFill>
          <a:blip r:embed="rId2"/>
          <a:stretch>
            <a:fillRect/>
          </a:stretch>
        </p:blipFill>
        <p:spPr>
          <a:xfrm>
            <a:off x="10957521" y="137160"/>
            <a:ext cx="902286" cy="853514"/>
          </a:xfrm>
          <a:prstGeom prst="rect">
            <a:avLst/>
          </a:prstGeom>
        </p:spPr>
      </p:pic>
      <p:sp>
        <p:nvSpPr>
          <p:cNvPr id="3" name="Заголовок 1">
            <a:extLst>
              <a:ext uri="{FF2B5EF4-FFF2-40B4-BE49-F238E27FC236}">
                <a16:creationId xmlns="" xmlns:a16="http://schemas.microsoft.com/office/drawing/2014/main" id="{7D50CA37-BCC1-1353-A498-88A48CA7BB10}"/>
              </a:ext>
            </a:extLst>
          </p:cNvPr>
          <p:cNvSpPr txBox="1">
            <a:spLocks/>
          </p:cNvSpPr>
          <p:nvPr/>
        </p:nvSpPr>
        <p:spPr>
          <a:xfrm>
            <a:off x="10541035" y="1069425"/>
            <a:ext cx="1318772" cy="2956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1800" dirty="0">
                <a:latin typeface="Times New Roman" panose="02020603050405020304" pitchFamily="18" charset="0"/>
                <a:cs typeface="Times New Roman" panose="02020603050405020304" pitchFamily="18" charset="0"/>
              </a:rPr>
              <a:t>(тыс. руб.)</a:t>
            </a:r>
          </a:p>
        </p:txBody>
      </p:sp>
    </p:spTree>
    <p:extLst>
      <p:ext uri="{BB962C8B-B14F-4D97-AF65-F5344CB8AC3E}">
        <p14:creationId xmlns:p14="http://schemas.microsoft.com/office/powerpoint/2010/main" val="2326607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5447</TotalTime>
  <Words>5477</Words>
  <Application>Microsoft Office PowerPoint</Application>
  <PresentationFormat>Широкоэкранный</PresentationFormat>
  <Paragraphs>898</Paragraphs>
  <Slides>38</Slides>
  <Notes>2</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38</vt:i4>
      </vt:variant>
    </vt:vector>
  </HeadingPairs>
  <TitlesOfParts>
    <vt:vector size="47" baseType="lpstr">
      <vt:lpstr>Arial</vt:lpstr>
      <vt:lpstr>Bahnschrift SemiBold Condensed</vt:lpstr>
      <vt:lpstr>Calibri</vt:lpstr>
      <vt:lpstr>Calibri Light</vt:lpstr>
      <vt:lpstr>Sylfaen</vt:lpstr>
      <vt:lpstr>Times New Roman</vt:lpstr>
      <vt:lpstr>Wingdings</vt:lpstr>
      <vt:lpstr>Ретро</vt:lpstr>
      <vt:lpstr>Документ</vt:lpstr>
      <vt:lpstr>Администрация городского поселения «Поселок Айхал» муниципального района «Мирнинский район» Республики Саха (Якутия)</vt:lpstr>
      <vt:lpstr>Уважаемые жители поселка Айхал!</vt:lpstr>
      <vt:lpstr>Основные понятия</vt:lpstr>
      <vt:lpstr>Основные понятия </vt:lpstr>
      <vt:lpstr>Основные параметры бюджета ГП «Поселок Айхал» за 2025 год</vt:lpstr>
      <vt:lpstr>(тыс. руб.)</vt:lpstr>
      <vt:lpstr>Безвозмездные поступления за 2025 г.</vt:lpstr>
      <vt:lpstr>Сравнительная структура доходов бюджета за 2024-2025 г. г.</vt:lpstr>
      <vt:lpstr>Межбюджетные трансферты, полученные в 2025 году</vt:lpstr>
      <vt:lpstr>Структурный анализ основных показателей исполнения бюджета за 2025 год</vt:lpstr>
      <vt:lpstr>Динамика основных показателей исполнения бюджета за 2024-2025 г.г.</vt:lpstr>
      <vt:lpstr>Структура бюджета в разрезе программных и непрограммных расходов за 2025 год</vt:lpstr>
      <vt:lpstr>Программные расходы бюджета</vt:lpstr>
      <vt:lpstr>Программные расходы бюджета</vt:lpstr>
      <vt:lpstr>Программные расходы бюджета</vt:lpstr>
      <vt:lpstr>Муниципальная программа «Развитие культуры и социокультурного пространства на территории городского поселения «Поселок Айхал» муниципального района «Мирнинский район» на 2022-2027 годы» Муниципальная программа «Основные направления реализации молодежной политики на территории городского поселения «Поселок Айхал» на 2022-2027 годы» Муниципальная программа «Развитие физической культуры и спорта городского поселения «Поселок Айхал» муниципального района «Мирнинский район» Республики Саха (Якутия) на 2022-2027 гг.»</vt:lpstr>
      <vt:lpstr>Муниципальная программа «Поддержка социально ориентированных некоммерческих организаций городского поселения «Поселок Айхал» муниципального района «Мирнинский район» Республики Саха (Якутия) на 2025-2030 годы»</vt:lpstr>
      <vt:lpstr>Муниципальная программа «Обеспечение общественного порядка и профилактики правонарушений на территории городского поселения «Поселок Айхал» муниципального района «Мирнинский район» Республики Саха (Якутия) на 2025-2030 годы»</vt:lpstr>
      <vt:lpstr>Муниципальная программа «Социальная поддержка населения городского поселения «Поселок Айхал» муниципального района «Мирнинский район» Республики Саха (Якутия) на 2025-2030 годы»</vt:lpstr>
      <vt:lpstr>Муниципальная программа «Профилактика терроризма и экстремизма на территории ГП «Поселок Айхал» муниципального района «Мирнинский район» Республики Саха (Якутия) на 2025-2030 годы»</vt:lpstr>
      <vt:lpstr>Муниципальная программа «Комплексное развитие транспортной инфраструктуры городского поселения «Поселок Айхал» на 2022-2027 годы»</vt:lpstr>
      <vt:lpstr>Муниципальная программа «Обеспечение жильем молодых семей на 2025-2030 годы»</vt:lpstr>
      <vt:lpstr>Муниципальная программа «Восстановление мерзлотных наблюдений по жилому фонду поселка Айхал для мониторинга состояния многолетних мерзлых грунтов на 2025 - 2029 годы»</vt:lpstr>
      <vt:lpstr>Муниципальная программа «Капитальный и текущий ремонт многоквартирных домов и жилых помещений, принадлежащих ГП «Поселок Айхал» на 2022-2027 годы»</vt:lpstr>
      <vt:lpstr>Муниципальная программа «Переселение граждан из аварийного жилого дома, расположенного по адресу: Республика Саха (Якутия), Мирнинский район, п. Айхал, ул. Полярная, д.6 на 2025-2027 г.г.»</vt:lpstr>
      <vt:lpstr>Муниципальная программа «Энергосбережение и повышение энергетической эффективности ГП «Поселок Айхал» на 2022-2027 годы»</vt:lpstr>
      <vt:lpstr>Муниципальная программа «Предупреждение и ликвидация последствий чрезвычайных ситуаций на территории городского поселения «Поселок Айхал» муниципального района «Мирнинский район» Республики Саха (Якутия) на 2022-2027 годы»</vt:lpstr>
      <vt:lpstr>Муниципальная программа «Благоустройство территорий поселка Айхал на 2022-2027 годы»</vt:lpstr>
      <vt:lpstr>Муниципальная программа «Программа мероприятий по формированию законопослушного поведения участников дорожного движения в ГП «Поселок Айхал» на 2024-2027 годы»</vt:lpstr>
      <vt:lpstr>Муниципальная программа «Реализация градостроительной политики на территории ГП «Поселок Айхал» на 2024-2029 годы»</vt:lpstr>
      <vt:lpstr>Муниципальная программа «Формирование комфортной городской среды на 2018-2027 годы»</vt:lpstr>
      <vt:lpstr>Муниципальная программа «Осуществление деятельности по обращению с животными без владельцев на территории городского поселения «Поселок Айхал» муниципального района «Мирнинский район» Республики Саха (Якутия) на 2025-2030 годы»</vt:lpstr>
      <vt:lpstr>Муниципальная программа «Поддержка и развитие малого и среднего предпринимательства в городском поселении «Поселок Айхал» муниципального района «Мирнинский район» Республики Саха (Якутия) на 2022-2027 годы»</vt:lpstr>
      <vt:lpstr>Муниципальная программа «Экология и охрана окружающей среды в городском поселении «Поселок Айхал» на 2022-2027 годы»</vt:lpstr>
      <vt:lpstr>Исполнение основных задач в 2025 году</vt:lpstr>
      <vt:lpstr>Открытость и прозрачность управления муниципальными финансами</vt:lpstr>
      <vt:lpstr>Основные задачи бюджетной политики на 2026 год</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Администрация муниципального образования «Поселок Айхал» Мирнинского районаРеспублики Саха (Якутия)</dc:title>
  <dc:creator>Пользователь3</dc:creator>
  <cp:lastModifiedBy>Лукомская ВС</cp:lastModifiedBy>
  <cp:revision>354</cp:revision>
  <cp:lastPrinted>2026-03-31T01:43:11Z</cp:lastPrinted>
  <dcterms:created xsi:type="dcterms:W3CDTF">2023-03-22T06:04:43Z</dcterms:created>
  <dcterms:modified xsi:type="dcterms:W3CDTF">2026-03-31T07:49:52Z</dcterms:modified>
</cp:coreProperties>
</file>