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7"/>
  </p:notesMasterIdLst>
  <p:sldIdLst>
    <p:sldId id="256" r:id="rId2"/>
    <p:sldId id="293" r:id="rId3"/>
    <p:sldId id="294" r:id="rId4"/>
    <p:sldId id="267" r:id="rId5"/>
    <p:sldId id="296" r:id="rId6"/>
    <p:sldId id="273" r:id="rId7"/>
    <p:sldId id="269" r:id="rId8"/>
    <p:sldId id="270" r:id="rId9"/>
    <p:sldId id="297" r:id="rId10"/>
    <p:sldId id="298" r:id="rId11"/>
    <p:sldId id="299" r:id="rId12"/>
    <p:sldId id="300" r:id="rId13"/>
    <p:sldId id="306" r:id="rId14"/>
    <p:sldId id="308" r:id="rId15"/>
    <p:sldId id="309" r:id="rId16"/>
    <p:sldId id="310" r:id="rId17"/>
    <p:sldId id="311" r:id="rId18"/>
    <p:sldId id="323" r:id="rId19"/>
    <p:sldId id="313" r:id="rId20"/>
    <p:sldId id="312" r:id="rId21"/>
    <p:sldId id="314" r:id="rId22"/>
    <p:sldId id="315" r:id="rId23"/>
    <p:sldId id="316" r:id="rId24"/>
    <p:sldId id="317" r:id="rId25"/>
    <p:sldId id="318" r:id="rId26"/>
    <p:sldId id="319" r:id="rId27"/>
    <p:sldId id="325" r:id="rId28"/>
    <p:sldId id="324" r:id="rId29"/>
    <p:sldId id="320" r:id="rId30"/>
    <p:sldId id="321" r:id="rId31"/>
    <p:sldId id="301" r:id="rId32"/>
    <p:sldId id="302" r:id="rId33"/>
    <p:sldId id="303" r:id="rId34"/>
    <p:sldId id="304" r:id="rId35"/>
    <p:sldId id="305" r:id="rId36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10" d="100"/>
          <a:sy n="110" d="100"/>
        </p:scale>
        <p:origin x="59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42-B54E-87A9-4F34E572828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42-B54E-87A9-4F34E572828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42-B54E-87A9-4F34E57282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11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2-B54E-87A9-4F34E5728280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531175170814696E-2"/>
          <c:y val="0.23176827667616623"/>
          <c:w val="0.89140682513221614"/>
          <c:h val="0.714401552417244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B6-3947-8CEC-8A9DB7A2A97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B6-3947-8CEC-8A9DB7A2A970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B6-3947-8CEC-8A9DB7A2A9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</c:v>
                </c:pt>
                <c:pt idx="1">
                  <c:v>10</c:v>
                </c:pt>
                <c:pt idx="2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FB6-3947-8CEC-8A9DB7A2A9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739168794524117E-2"/>
          <c:y val="0.12921640490795397"/>
          <c:w val="0.83422820574409151"/>
          <c:h val="0.777149331171321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05-D345-962D-49FF6FA41B0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305-D345-962D-49FF6FA41B0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ABB08C-1AFB-1243-8CFE-F7B9DA263E80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45%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05-D345-962D-49FF6FA41B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6679444999128823E-2"/>
                  <c:y val="-2.7755575615628914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CDFC6C-C006-9444-A30C-C0DD7F50BFF5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55%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05-D345-962D-49FF6FA41B0D}"/>
                </c:ext>
                <c:ext xmlns:c15="http://schemas.microsoft.com/office/drawing/2012/chart" uri="{CE6537A1-D6FC-4f65-9D91-7224C49458BB}">
                  <c15:layout>
                    <c:manualLayout>
                      <c:w val="0.22336549464988195"/>
                      <c:h val="0.23090603127796266"/>
                    </c:manualLayout>
                  </c15:layout>
                  <c15:dlblFieldTable/>
                  <c15:showDataLabelsRange val="0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05-D345-962D-49FF6FA41B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76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77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Высокий рейтинг эффективности</c:v>
                </c:pt>
                <c:pt idx="1">
                  <c:v>Низкий рейтинг эффективности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A3-E340-BBB7-F3A099877CF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FC70C0B8-6384-4695-8EDD-C581033DF691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44"/>
            <a:ext cx="5447030" cy="3913863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630F022E-03D9-4E31-8691-ED20D8E3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6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022E-03D9-4E31-8691-ED20D8E3F3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3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C7B6-A909-423A-B462-4CE2BB9D217D}" type="datetime1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7A51-915E-40ED-92BB-1C7D3559AB85}" type="datetime1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9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34CE-2589-44D1-AE1B-F64781AB9522}" type="datetime1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7F00-0BB9-4002-83E2-BD4578AE8737}" type="datetime1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8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C089-D98D-4048-913A-437FB3885BBA}" type="datetime1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8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648F-405C-42F8-8F04-7AF0692EC9F9}" type="datetime1">
              <a:rPr lang="ru-RU" smtClean="0"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03255-615F-4875-B64A-E27BBB790644}" type="datetime1">
              <a:rPr lang="ru-RU" smtClean="0"/>
              <a:t>05.05.2025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1E57-D09E-4C4B-B73A-CFC1A5BD194D}" type="datetime1">
              <a:rPr lang="ru-RU" smtClean="0"/>
              <a:t>05.05.2025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FC11-7EED-4BE9-A02A-FFCEDE713C2F}" type="datetime1">
              <a:rPr lang="ru-RU" smtClean="0"/>
              <a:t>05.05.2025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0C11E4-FEAB-4C01-8F09-A17D0B6F9239}" type="datetime1">
              <a:rPr lang="ru-RU" smtClean="0"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1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FF43-CE74-451E-9155-3F4E0918DE90}" type="datetime1">
              <a:rPr lang="ru-RU" smtClean="0"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871A2B-D40E-4C9A-92E7-B73567B32FBF}" type="datetime1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" y="14122"/>
            <a:ext cx="12058022" cy="67701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6" y="349788"/>
            <a:ext cx="11512296" cy="13898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Администрация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городского поселения «Поселок </a:t>
            </a:r>
            <a:r>
              <a:rPr lang="ru-RU" sz="3200" b="1" dirty="0">
                <a:solidFill>
                  <a:srgbClr val="002060"/>
                </a:solidFill>
              </a:rPr>
              <a:t>Айхал»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муниципального района «Мирнинский район»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Республики </a:t>
            </a:r>
            <a:r>
              <a:rPr lang="ru-RU" sz="3200" b="1" dirty="0">
                <a:solidFill>
                  <a:srgbClr val="002060"/>
                </a:solidFill>
              </a:rPr>
              <a:t>Саха (Якутия)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752" y="1442205"/>
            <a:ext cx="11512296" cy="5276088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БЮДЖЕТ ДЛЯ ГРАЖДАН</a:t>
            </a:r>
          </a:p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БЮДЖЕТА</a:t>
            </a:r>
          </a:p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</a:t>
            </a:r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АЙХАЛ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«Мирнинский район»</a:t>
            </a:r>
          </a:p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Саха (Якутия)</a:t>
            </a:r>
            <a:endParaRPr lang="ru-RU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  <a:p>
            <a:pPr algn="ctr"/>
            <a:endParaRPr lang="ru-RU" sz="1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решения сессии поселкового Совета депутатов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«29»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V-№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35-3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429574"/>
              </p:ext>
            </p:extLst>
          </p:nvPr>
        </p:nvGraphicFramePr>
        <p:xfrm>
          <a:off x="243841" y="1521324"/>
          <a:ext cx="11698222" cy="4608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102">
                  <a:extLst>
                    <a:ext uri="{9D8B030D-6E8A-4147-A177-3AD203B41FA5}">
                      <a16:colId xmlns:a16="http://schemas.microsoft.com/office/drawing/2014/main" xmlns="" val="797964043"/>
                    </a:ext>
                  </a:extLst>
                </a:gridCol>
                <a:gridCol w="8186057">
                  <a:extLst>
                    <a:ext uri="{9D8B030D-6E8A-4147-A177-3AD203B41FA5}">
                      <a16:colId xmlns:a16="http://schemas.microsoft.com/office/drawing/2014/main" xmlns="" val="13947515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xmlns="" val="2441854822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xmlns="" val="223417280"/>
                    </a:ext>
                  </a:extLst>
                </a:gridCol>
                <a:gridCol w="690589">
                  <a:extLst>
                    <a:ext uri="{9D8B030D-6E8A-4147-A177-3AD203B41FA5}">
                      <a16:colId xmlns:a16="http://schemas.microsoft.com/office/drawing/2014/main" xmlns="" val="3318647737"/>
                    </a:ext>
                  </a:extLst>
                </a:gridCol>
              </a:tblGrid>
              <a:tr h="7678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4509119"/>
                  </a:ext>
                </a:extLst>
              </a:tr>
              <a:tr h="455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и социокультурного пространства на территории МО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4 518,1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1961618"/>
                  </a:ext>
                </a:extLst>
              </a:tr>
              <a:tr h="4662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реализации молодежной политики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6723998"/>
                  </a:ext>
                </a:extLst>
              </a:tr>
              <a:tr h="4389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физической культуры и спорта в п. Айхал Мирнинского района РС (Я)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8663338"/>
                  </a:ext>
                </a:extLst>
              </a:tr>
              <a:tr h="3924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социально ориентированных некоммерческих организаций муниципального образования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3 082,7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3 082,7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9285280"/>
                  </a:ext>
                </a:extLst>
              </a:tr>
              <a:tr h="730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3999731"/>
                  </a:ext>
                </a:extLst>
              </a:tr>
              <a:tr h="3844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3 399,7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3 399,7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16828719"/>
                  </a:ext>
                </a:extLst>
              </a:tr>
              <a:tr h="3844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2023-2028 г.г.»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5036" y="1191228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407795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969861"/>
              </p:ext>
            </p:extLst>
          </p:nvPr>
        </p:nvGraphicFramePr>
        <p:xfrm>
          <a:off x="504497" y="1541163"/>
          <a:ext cx="11437565" cy="437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412">
                  <a:extLst>
                    <a:ext uri="{9D8B030D-6E8A-4147-A177-3AD203B41FA5}">
                      <a16:colId xmlns:a16="http://schemas.microsoft.com/office/drawing/2014/main" xmlns="" val="797964043"/>
                    </a:ext>
                  </a:extLst>
                </a:gridCol>
                <a:gridCol w="7933508">
                  <a:extLst>
                    <a:ext uri="{9D8B030D-6E8A-4147-A177-3AD203B41FA5}">
                      <a16:colId xmlns:a16="http://schemas.microsoft.com/office/drawing/2014/main" xmlns="" val="139475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441854822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xmlns="" val="223417280"/>
                    </a:ext>
                  </a:extLst>
                </a:gridCol>
                <a:gridCol w="699296">
                  <a:extLst>
                    <a:ext uri="{9D8B030D-6E8A-4147-A177-3AD203B41FA5}">
                      <a16:colId xmlns:a16="http://schemas.microsoft.com/office/drawing/2014/main" xmlns="" val="3318647737"/>
                    </a:ext>
                  </a:extLst>
                </a:gridCol>
              </a:tblGrid>
              <a:tr h="71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4509119"/>
                  </a:ext>
                </a:extLst>
              </a:tr>
              <a:tr h="5160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17 286,6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15 773,9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1961618"/>
                  </a:ext>
                </a:extLst>
              </a:tr>
              <a:tr h="2963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6723998"/>
                  </a:ext>
                </a:extLst>
              </a:tr>
              <a:tr h="3284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качественным жильем на 2019-2025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8663338"/>
                  </a:ext>
                </a:extLst>
              </a:tr>
              <a:tr h="4908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«Капитальный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текущий ремонт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домов и жилых помещений, принадлежащих МО «Поселок Айхал» на 2022-2027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9285280"/>
                  </a:ext>
                </a:extLst>
              </a:tr>
              <a:tr h="5502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«Утепление сетей водоотведения в многоквартирных жилых домах на территории МО «Поселок Айхал»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31 287,1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28 133,8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3999731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МО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16828719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«Предупреждение и ликвидация последствий чрезвычайных ситуаций на территории МО «Поселок Айхал» на 2022-2027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042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«Благоустройство территорий п. Айхал на 2022-2027 годы»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22 458,7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15 042,9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56319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4086" y="1178886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184746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62777"/>
              </p:ext>
            </p:extLst>
          </p:nvPr>
        </p:nvGraphicFramePr>
        <p:xfrm>
          <a:off x="504498" y="1669438"/>
          <a:ext cx="11437565" cy="357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86">
                  <a:extLst>
                    <a:ext uri="{9D8B030D-6E8A-4147-A177-3AD203B41FA5}">
                      <a16:colId xmlns:a16="http://schemas.microsoft.com/office/drawing/2014/main" xmlns="" val="797964043"/>
                    </a:ext>
                  </a:extLst>
                </a:gridCol>
                <a:gridCol w="7811588">
                  <a:extLst>
                    <a:ext uri="{9D8B030D-6E8A-4147-A177-3AD203B41FA5}">
                      <a16:colId xmlns:a16="http://schemas.microsoft.com/office/drawing/2014/main" xmlns="" val="13947515"/>
                    </a:ext>
                  </a:extLst>
                </a:gridCol>
                <a:gridCol w="949235">
                  <a:extLst>
                    <a:ext uri="{9D8B030D-6E8A-4147-A177-3AD203B41FA5}">
                      <a16:colId xmlns:a16="http://schemas.microsoft.com/office/drawing/2014/main" xmlns="" val="2441854822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23417280"/>
                    </a:ext>
                  </a:extLst>
                </a:gridCol>
                <a:gridCol w="768965">
                  <a:extLst>
                    <a:ext uri="{9D8B030D-6E8A-4147-A177-3AD203B41FA5}">
                      <a16:colId xmlns:a16="http://schemas.microsoft.com/office/drawing/2014/main" xmlns="" val="3318647737"/>
                    </a:ext>
                  </a:extLst>
                </a:gridCol>
              </a:tblGrid>
              <a:tr h="8365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4509119"/>
                  </a:ext>
                </a:extLst>
              </a:tr>
              <a:tr h="339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«Программа мероприятий по формированию законопослушного поведения участников дорожного движения в МО «Поселок Айхал» на 2024-2027 годы»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1961618"/>
                  </a:ext>
                </a:extLst>
              </a:tr>
              <a:tr h="373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«Реализация градостроительной политики на территории МО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«Поселок Айхал» на 2024-2029 годы»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6723998"/>
                  </a:ext>
                </a:extLst>
              </a:tr>
              <a:tr h="4571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34 763,8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34 763,8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8663338"/>
                  </a:ext>
                </a:extLst>
              </a:tr>
              <a:tr h="6607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9285280"/>
                  </a:ext>
                </a:extLst>
              </a:tr>
              <a:tr h="4682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«Экология и охрана окружающей среды в муниципальном образовании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399973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748533" y="1368263"/>
            <a:ext cx="1307027" cy="428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51867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335589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социокультурного пространства на территории МО «Поселок Айхал»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b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«Основные направления реализации молодежной политики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в п. Айхал Мирнинского района РС (Я) на 2022-2027 г.г.»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0039991"/>
              </p:ext>
            </p:extLst>
          </p:nvPr>
        </p:nvGraphicFramePr>
        <p:xfrm>
          <a:off x="269966" y="1746986"/>
          <a:ext cx="414803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51"/>
                <a:gridCol w="1642428"/>
                <a:gridCol w="887151"/>
              </a:tblGrid>
              <a:tr h="3771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</a:p>
                    <a:p>
                      <a:pPr algn="ctr"/>
                      <a:r>
                        <a:rPr lang="ru-RU" sz="1400" dirty="0" smtClean="0"/>
                        <a:t>исп.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55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4 518,1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3 881,7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86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9612769"/>
              </p:ext>
            </p:extLst>
          </p:nvPr>
        </p:nvGraphicFramePr>
        <p:xfrm>
          <a:off x="269965" y="2667673"/>
          <a:ext cx="4148030" cy="82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39"/>
                <a:gridCol w="1666406"/>
                <a:gridCol w="851185"/>
              </a:tblGrid>
              <a:tr h="469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</a:p>
                    <a:p>
                      <a:pPr algn="ctr"/>
                      <a:r>
                        <a:rPr lang="ru-RU" sz="1400" dirty="0" smtClean="0"/>
                        <a:t>исп.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5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1 138,8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1 131,7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867"/>
            <a:ext cx="3640183" cy="21419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74131" y="1829373"/>
            <a:ext cx="70534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муниципальной программы «Развитие культуры и социокультурного пространства в п. Айхал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2022-2027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годы», а также программы «Приоритетные направления по молодежной политике в поселке Айхал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2022-2027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годы» большинство культурно-массовых мероприятий были посвящены Году семьи и Году детства.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Большое внимание Администрация поселка совместно с руководством КСК АК «АЛРОСА» (ПАО) уделяет массовым видам спорта. </a:t>
            </a: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Спортивная жизнь поселка разнообразна проведением турниров, соревнований, первенств. Проводятся соревнования на Кубок Главы поселка по игровым видам спорта. Также популярны в поселке и массовые старты - проведена легкоатлетическая эстафета, масс старт «Кросс наций», масс старт «Лыжня России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МП «Развитие физической культуры и спорта в п. Айхал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2022-2027 г.г.»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финансовом обеспечении АК «АЛРОСА» (ПАО), прошел конкурс «Лучший тренер». По результатам протокола комиссии лучшими результативными тренерами Мирнинского района признаны Таушанкова О.Н. и Кельзин С.С.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990802"/>
              </p:ext>
            </p:extLst>
          </p:nvPr>
        </p:nvGraphicFramePr>
        <p:xfrm>
          <a:off x="269965" y="3636091"/>
          <a:ext cx="414803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39"/>
                <a:gridCol w="1666407"/>
                <a:gridCol w="851185"/>
              </a:tblGrid>
              <a:tr h="469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</a:p>
                    <a:p>
                      <a:pPr algn="ctr"/>
                      <a:r>
                        <a:rPr lang="ru-RU" sz="1400" dirty="0" smtClean="0"/>
                        <a:t>исп.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29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1 851,37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45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7543286"/>
              </p:ext>
            </p:extLst>
          </p:nvPr>
        </p:nvGraphicFramePr>
        <p:xfrm>
          <a:off x="322218" y="2289468"/>
          <a:ext cx="3126376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7576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3 082,7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3 082,7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4" y="1845735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3622765" cy="2455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44983" y="1917977"/>
            <a:ext cx="79596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поддержания развития социально-ориентированных некоммерческих организаций в 2024 году в бюджете МО «Поселок Айхал» были предусмотрены денежные средства в размере 3 082 670, 28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субсидирование заявок по реализации проектов СО НКО. На конкурс были представлены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заявки:  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Общественная организация «Приют для бездомных животных «Верный друг»», заявка на реализацию проекта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«Будь моим другом»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рамках данного проекта предусмотрено финансирование мероприятий: оплата услуг сторожа, рабочего по уборке территории, рабочих по уходу за животными, изготовление утепленных будок, закупка корма для животных, закупка лекарственных препаратов для профилактики инфекционных заболеваний.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Предоставлена субсидия в размере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2 742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670,28 руб.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Местная Религиозная организация Православный Приход храма в честь Рождества Христова п. Айхал, заявка на реализацию проекта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«Милости просим, с добром за трапезой»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данного проекта предусмотрено финансирование мероприятий: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складных столов, большого самовара, большого чайника термопот, колонка переносная с микрофоном, стойка под микрофон, ноутбук.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Предоставлена субсидия в размере 170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000,00 руб.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Местная общественная организация Клуб национального творчества «Симэх», заявка на реализацию проекта «Якутские обрядовые костюмы».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данного проекта предусмотрено финансирование мероприятий: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тканей и фурнитуры для пошива якутских обрядовых костюмов, транспортировка закупленных товаров.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Предоставлена субсидия в размере 170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000,00 руб.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3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порядка и профилактики правонарушений на территории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г.г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8808107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1 235,2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1 235,2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474722" y="1981691"/>
            <a:ext cx="8429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74721" y="1845735"/>
            <a:ext cx="8316685" cy="4023360"/>
          </a:xfrm>
        </p:spPr>
        <p:txBody>
          <a:bodyPr>
            <a:noAutofit/>
          </a:bodyPr>
          <a:lstStyle/>
          <a:p>
            <a:pPr marL="7200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создания условий для организации отдыха, оздоровления, занятости детей и подростков, в том числе детей «группы социального риска, в период летних каникул на базе МБОУ «СОШ № 5» функционировали два лагеря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лагерь дневного пребывания детей (шестидневный режим работы с 8.30 до 14.30 часов, с организацией 2-разового питания (завтрак и обед));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лагерь дневного пребывания детей с продленным режимом работы (шестидневный режим работы с 8.30 до 18.00 часов с обязательной организацией дневного сна и 3-разовым питанием (завтрак, обед, полдник)).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Всего в летний период в лагерях отдохнули 350 детей.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муниципальной программы «Обеспечение общественного порядка и профилактики правонарушений на территории муниципального образования «Поселок Айхал» на 2022 – 2026 годы» предусмотрены денежные средства на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рганизацию летнего отдыха детей из малоимущих многодетных семей, семей, находящихся в социально опасном положении, семей, находящихся в трудной жизненной ситуации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размере 205 214,00 рублей.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81 200,00 рублей -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оплата проезда к месту отдыха и обратно в ДОЛ «Орленок», путевки в лагерь предоставлены Администрацией МР «Мирнинский район», отдохнули в лагере 7 детей.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124 014,00 рублей - оплата путевок в лагерь дневного пребывания на базе МБОУ «СОШ № 5», отдохнули в лагере 33 ребенка.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летний период организовано трудоустройство несовершеннолетних в возрасте от 14 до 18 лет. На базе МУДО «Центр дополнительного образования «Надежда» организован лагерь труда и отдыха «Трудовой десант», в котором за время летних каникул будут работать   160 подростков. Летний трудовой отряд в п. Айхал осуществлял свою деятельность три сезона.  Ребята занимались благоустройством поселка, уборкой мусора, вожатыми в лагерях дневного пребывания.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поселке Айхал была организована работа студенческого отряда.  Студенческий отряд работал два сезона, в каждом сезоне по 4 человека. Студенты выполняли все работы, связанные с благоустройством поселка. Оплата работы студентов произведена из бюджета Администрации МР «Мирнинский район» в размере 249 376,32 рублей и Администрации МО «Поселок Айхал» в размере 214 405,52 рублей.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программы 70 детям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из малоимущих многодетных семей,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семей, находящиеся в социально опасном положении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и семей, находящихся в трудной жизненной ситуации,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были предоставлены наборы канцелярских принадлежностей ко Дню знаний.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82946"/>
            <a:ext cx="3152503" cy="23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9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5330374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3 399,7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3 399,7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indent="0" algn="just">
              <a:spcAft>
                <a:spcPts val="1000"/>
              </a:spcAft>
              <a:buNone/>
              <a:tabLst>
                <a:tab pos="2969895" algn="ctr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При администрации поселка работает комиссия по оказанию адресной материальной помощи жителям поселка. В течении 2024 года проведено 14 заседаний комиссии. Всего в рамках реализации Муниципальной программы «Социальная поддержка населения МО «Поселок Айхал» на 2022-2024 годы» была оказана материальная помощь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гражданам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и организовано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том числе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2969895" algn="ctr"/>
              </a:tabLs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518263"/>
            <a:ext cx="2995748" cy="25951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58192" y="4924385"/>
            <a:ext cx="7733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127359"/>
              </p:ext>
            </p:extLst>
          </p:nvPr>
        </p:nvGraphicFramePr>
        <p:xfrm>
          <a:off x="4199118" y="2943770"/>
          <a:ext cx="7592286" cy="2494280"/>
        </p:xfrm>
        <a:graphic>
          <a:graphicData uri="http://schemas.openxmlformats.org/drawingml/2006/table">
            <a:tbl>
              <a:tblPr firstRow="1" firstCol="1" bandRow="1"/>
              <a:tblGrid>
                <a:gridCol w="5754779"/>
                <a:gridCol w="914400"/>
                <a:gridCol w="923107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Оказание адресной материальной помощи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(чел)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Сумма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материальная помощь жителям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 Айхал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2 750 210,57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материальная помощь малообеспеченным многодетным семьям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260 000,00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помощь детям-инвалидам при лечении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149308,57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помощь при лечении 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168 700,00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материальная помощь жителям, попавшим в трудную жизненную ситуацию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230 000, 00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Оказание материальной помощи членам семей участников специальной военной операции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1 942 202,00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транспортного обслуживания граждан с ограниченными возможностями (социальное такси)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99 900,00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Организовано мероприятий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матери, День пожилого человека, Международный день инвалидов, Новогодние мероприятия для детей-инвалидов и детей мобилизованных военнослужащих.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649 500,00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36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«Укрепление гражданского согласия на территории муниципального образования «Поселок Айхал» Мирнинского района Республики Саха (Якутия) на 2023-2028 г.г.»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588267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79816" y="2764448"/>
            <a:ext cx="7733212" cy="1774569"/>
          </a:xfrm>
        </p:spPr>
        <p:txBody>
          <a:bodyPr>
            <a:normAutofit/>
          </a:bodyPr>
          <a:lstStyle/>
          <a:p>
            <a:pPr indent="0" algn="just">
              <a:spcAft>
                <a:spcPts val="10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муниципальной программы «Укрепление гражданского согласия на территории муниципального образования «Поселок Айхал» Мирнинского района Республики Саха (Якутия) на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2023-2028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годы» в целях участия в создании условий для реализации мер, направленных на укрепление межнационального межконфессионального согласия, сохранение и развитие языков и культуры народов Российской Федерации, создания в п. Айхал благоприятной атмосферы для поддержания межнационального и межконфессионального согласия приобретены буклеты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«Памятка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по противодействию терроризма и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экстремизма»,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которые были распространены при проведении бесед и лекций и баннеры.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5383" y="1981691"/>
            <a:ext cx="85692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884486"/>
            <a:ext cx="2995748" cy="197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66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1757140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17 286,6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15 773,9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91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на территории МО «Поселок Айхал» в рамках реализации муниципальной программы «Комплексное развитие транспортной инфраструктуры муниципального образования «Поселок Айхал» на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выполнены следующие мероприятия: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заключен муниципальный контракт на выполнение работ по содержанию тротуаров и автомобильных дорог;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закуплен и установлен теплый остановочный павильон по ул. Советская;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 ямочный ремонт асфальтного покрытия на дорогах общего пользования;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закуплено 33 дорожных знака;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выполнены работы по нанесению дорожной разметки.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5383" y="1981691"/>
            <a:ext cx="85692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99616"/>
            <a:ext cx="3013166" cy="20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8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862424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2 715,7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2 715,7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44982" y="2764448"/>
            <a:ext cx="7733212" cy="266863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три молодых семьи по муниципальному образованию «Поселок Айхал» получили свидетельства о праве на получение социальной выплаты на приобретение (строительство) жилья на общую сумму 4 738 207,48 руб., из них: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1.Одна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семья реализовала социальную выплату на погашение действующего ипотечного кредита на сумму 1 184 551,87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2.Две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семьи реализовали социальную выплату на приобретение жилого помещения в п. Айхал, площадью 162,3 кв.м., на общую сумму 3 553 655,61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редства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бюджета МО «Поселок Айхал», предусмотренные в бюджете МР «Мирнинский район» РС(Я) на софинансирование мероприятия по обеспечению жильем молодых семей, реализованы в полном объеме.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500845"/>
            <a:ext cx="2995749" cy="2492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0514" y="2719729"/>
            <a:ext cx="8220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1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20AF7F-1FD7-0E9D-16FE-280F4F2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162932"/>
            <a:ext cx="9071741" cy="109830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бюджета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 «Поселок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Айхал» за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76A4ADBE-A246-AC9B-CF1A-B2805FC4F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061675"/>
              </p:ext>
            </p:extLst>
          </p:nvPr>
        </p:nvGraphicFramePr>
        <p:xfrm>
          <a:off x="482956" y="2135484"/>
          <a:ext cx="11382426" cy="322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895">
                  <a:extLst>
                    <a:ext uri="{9D8B030D-6E8A-4147-A177-3AD203B41FA5}">
                      <a16:colId xmlns:a16="http://schemas.microsoft.com/office/drawing/2014/main" xmlns="" val="3606630192"/>
                    </a:ext>
                  </a:extLst>
                </a:gridCol>
                <a:gridCol w="1937658">
                  <a:extLst>
                    <a:ext uri="{9D8B030D-6E8A-4147-A177-3AD203B41FA5}">
                      <a16:colId xmlns:a16="http://schemas.microsoft.com/office/drawing/2014/main" xmlns="" val="2125633698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xmlns="" val="3804258179"/>
                    </a:ext>
                  </a:extLst>
                </a:gridCol>
                <a:gridCol w="1121702">
                  <a:extLst>
                    <a:ext uri="{9D8B030D-6E8A-4147-A177-3AD203B41FA5}">
                      <a16:colId xmlns:a16="http://schemas.microsoft.com/office/drawing/2014/main" xmlns="" val="1362385170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47353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Доходы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</a:rPr>
                        <a:t>299</a:t>
                      </a:r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</a:rPr>
                        <a:t> 589,0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325 725,0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77853953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157 600,7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179 212,2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80503471"/>
                  </a:ext>
                </a:extLst>
              </a:tr>
              <a:tr h="35705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26 934,7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31 459,2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57497229"/>
                  </a:ext>
                </a:extLst>
              </a:tr>
              <a:tr h="33092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115 053,5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115 053,5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6854250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Расходы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359 767,4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280 825,9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26832194"/>
                  </a:ext>
                </a:extLst>
              </a:tr>
              <a:tr h="38753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143 089,2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126 309,6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6463850"/>
                  </a:ext>
                </a:extLst>
              </a:tr>
              <a:tr h="36928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216 678,2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154 516,3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9481414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DF5D02-E458-B8B1-479D-13A0D3FA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002" y="146304"/>
            <a:ext cx="936000" cy="91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6C2E299-11E4-B136-E07C-BE26FD48358C}"/>
              </a:ext>
            </a:extLst>
          </p:cNvPr>
          <p:cNvSpPr txBox="1">
            <a:spLocks/>
          </p:cNvSpPr>
          <p:nvPr/>
        </p:nvSpPr>
        <p:spPr>
          <a:xfrm>
            <a:off x="10605230" y="178273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6372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145422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3 132,3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3 132,3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622766"/>
            <a:ext cx="2995748" cy="25797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0515" y="2486899"/>
            <a:ext cx="8334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завершился последний этап реализации муниципальной адресной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«Переселение граждан из аварийного жилищного фонда п. Дорожный и ул. Октябрьская Партия муниципального образования «Поселок Айхал» на 2021-2022 гг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Муниципальная программа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был проведен демонтаж домов, вывоз и утилизация строительного мусора. За 2021-2023 годы всего в рамках программы расселено 169 семей, приобретено 23 жилых помещения, отключены от сетей теплоснабжения, водоснабжения и электроэнергии 47 домов. Этапы программы финансировались за счет средств Государственного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 (Я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АК «АЛРОСА» (ПАО), МО «Мирнинский район» и МО «Поселок Айхал».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республиканской адресной программы «Переселение граждан из аварийного жилищного фонда на 2019-2025 годы» к расселению подлежало 11 многоквартирных домов, признанных аварийными и подлежащими сносу в период после 01.01.2012 до 01.01.2017. В период с 2019 по 2023 годы расселено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из них 116 гражданам выплачена компенсация, приобретено 23 благоустроенных жилых помещения для переселения граждан из аварийного жилья. </a:t>
            </a:r>
          </a:p>
        </p:txBody>
      </p:sp>
    </p:spTree>
    <p:extLst>
      <p:ext uri="{BB962C8B-B14F-4D97-AF65-F5344CB8AC3E}">
        <p14:creationId xmlns:p14="http://schemas.microsoft.com/office/powerpoint/2010/main" val="207818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«Капитальный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текущий ремонт многоквартирных домов и жилых помещений, принадлежащих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10598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660,0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660,0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21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40183"/>
            <a:ext cx="2995749" cy="22052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6937" y="3184458"/>
            <a:ext cx="79944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мероприятий МП «Капитальный и текущий ремонт многоквартирных домов и жилых помещений, принадлежащих МО «Поселок Айхал» на 2022-2027 годы.» был заключен муниципальный контракт № 0116300010724000055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02.11.2024 «На выполнение работ по текущему ремонту жилого помещения». 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выполнены работы по текущему ремонту жилого помещения муниципального жилищного фонда по адресу: Республика Саха (Якутия), Мирнинский район, п. Айхал, ул. Юбилейная, д. 7, кв. 203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2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«Утепление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в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домах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534803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31 287,1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28 133,8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2" y="1921819"/>
            <a:ext cx="78464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муниципальной программы муниципального образования «Поселок Айхал» Мирнинского района Республики Саха (Якутия) «Утепление сетей водоотведения в многоквартирных жилых домах на территории МО «Поселок Айхал» на 2022-2026 г.г.», с целью снижения затрат на оплату коммунальных услуг жильцами и исключения аварийных ситуаций в многоквартирных жилых домах были проведены работы по устройству греющего кабеля в 20 многоквартирных домах, находящихся по адресам: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Кадзова д.1,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Энтузиастов д.1, д.2 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Юбилейная д.4, д.6, д.8, д.10, д.11, д.12, д.13, д.14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Советская д.15, д.15Б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Корнилова д.9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Алмазная д.3, д.4, д.4а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Стрельникова д.1а, д.2а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Лумумбы д.1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данных мероприятий составил 28 133 779,26 рублей (из них: Средства бюджета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 «Мирнинский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район» - 10 619 134, 50 руб.; средства бюджета МО «Поселок Айхал» - 530 956,75 руб.; средства АК «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АЛРОСА»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- 16 983 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688,01 руб.) 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22766"/>
            <a:ext cx="2995748" cy="24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повышение энергетической эффективности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3811898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697,0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697,0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2855685"/>
            <a:ext cx="8238308" cy="2436421"/>
          </a:xfrm>
        </p:spPr>
        <p:txBody>
          <a:bodyPr>
            <a:normAutofit fontScale="850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рамках муниципальной программы «Энергосбережение и повышение энергетической эффективности МО «Поселок Айхал» на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г.г.», был заключен муниципальный контракт № 1 от 26.04.2024г. между Администрацией МО «Поселок Айхал» и ФСИН по Республике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Карелия на приобретение</a:t>
            </a:r>
            <a:r>
              <a:rPr lang="ru-RU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уличных светодиодных прожекторов на сумму 99 </a:t>
            </a:r>
            <a:r>
              <a:rPr lang="ru-RU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000,00 </a:t>
            </a:r>
            <a:r>
              <a:rPr lang="ru-RU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 (прожектор светодиодный 80 Вт – 11 шт.) для установки на опоры уличного освещения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энергосбережения и повышения энергетической эффективности, обеспечения яркого освещения с наибольшим радиусом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действия.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же заключены: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договор № ОДПУ -1 от 17.07.2024 г на возмещение затрат по установке ОДПУ в многоквартирных домах жилого фонда Администрации МО «Поселок Айхал» на сумму 415 043,57 руб.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договор №14/02-24 от 08.02.2024 на возмещение затрат по установке общедомовых приборов учета в МКД нежилого жилищного фонда Администрации МО «Поселок Айхал» на сумму 182 977,87 руб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87772"/>
            <a:ext cx="2995748" cy="23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«Предупреждение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последствий чрезвычайных ситуаций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35005888"/>
              </p:ext>
            </p:extLst>
          </p:nvPr>
        </p:nvGraphicFramePr>
        <p:xfrm>
          <a:off x="322218" y="2289468"/>
          <a:ext cx="340505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284"/>
                <a:gridCol w="1356081"/>
                <a:gridCol w="7126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890,8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3329847"/>
              </p:ext>
            </p:extLst>
          </p:nvPr>
        </p:nvGraphicFramePr>
        <p:xfrm>
          <a:off x="4058194" y="3052621"/>
          <a:ext cx="7037772" cy="1793875"/>
        </p:xfrm>
        <a:graphic>
          <a:graphicData uri="http://schemas.openxmlformats.org/drawingml/2006/table">
            <a:tbl>
              <a:tblPr firstRow="1" firstCol="1" bandRow="1"/>
              <a:tblGrid>
                <a:gridCol w="6845707"/>
                <a:gridCol w="192065"/>
              </a:tblGrid>
              <a:tr h="56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ходе реализации муниципальной программы Предупреждение и ликвидация последствий чрезвычайных ситуаций на территории муниципального образования «Поселок Айхал» 2022-2027 годы выполнены следующие мероприятия: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 раздаточный материал «О мерах соблюдения правил пожарной безопасности»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Приобретено лесопожарное оборудование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Разработан План действия по предупреждению и ликвидации ЧС природного и техногенного характера на территории МО «Поселок Айхал»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Установлены знаки безопасности на водных объектах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Приобретены основные средств, ТМЦ, продовольственных и иных средств по защите МО «Поселок Айхал» от чрезвычайных ситуаций природного и техногенного характера, в целях гражданской обороны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448595"/>
            <a:ext cx="3405051" cy="25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7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п. Айхал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8960639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22 458,7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15 042,9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26972" y="2272938"/>
            <a:ext cx="8238308" cy="3857896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  <a:tabLst>
                <a:tab pos="540385" algn="l"/>
              </a:tabLs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МП «Благоустройство территорий поселка Айхал» на 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годы» проводится работа по комплексному благоустройству территорий поселка в целях обеспечения условий для комфортного проживания и создания благоприятной среды жизнедеятельности населения 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поселка.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рамках реализации муниципальной программы «Благоустройство территории поселка Айхал на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2022-2027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годы» в 2024 году заключены муниципальные контракты на:</a:t>
            </a:r>
            <a:r>
              <a:rPr lang="ru-RU" sz="1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посадочный материал (рассада) на сумму 408 162,00 руб., срок исполнения 17.06.2024 г. В летний период на пл. Соборная было высажено 3 100 рассады цветов.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поставка семян газонной травы на сумму 43 745,00. Срок исполнения контракта 25.06.2024 г.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поставка плодородного грунта на сумму 980 000 руб. Срок исполнения контракта 25.06.2024 г. 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монтаж/демонтаж флагов на сумму 60 710,71 копеек. Работы выполнены.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приобретены расходные материалы для проведения санитарной очистки поселка на сумму 109 100 руб.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заключен договор на акарицидную обработка территорий от комаров на сумму 183 503.00 руб.(парк Здоровье,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ЛЭК,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детская площадка на Стрельникова)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поставлены 17 шт. сидений с подвесами для качелей, цена контракта 387 876.62, срок поставки 01.07.2024 г.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 целях благоустройства проводилась следующая работа: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продолжалась работа по благоустройству парка каюра Николая Алексеева. Выполнены работы по ремонту основания стелы в парке "Имени первооткрывателя - каюра Николая Алексеева" на сумму 48 186,56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установлены таблички "Выгул собак запрещен"- МК № 0116300010723000058 от 24.06.2024 г. на сумму 48 196,75 руб. Срок исполнения 15.07.2024 г.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выполнены работы по монтажу травмобезопасного покрытия на детские площадки в парке «Первооткрывателей» для детей с ограниченными возможностями. Заключен МК на сумму 1 846 943,10 руб. 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выполнены работы согласно МК № 0116300010723000100 по ремонту деревянной лестницы им. В. П. Дюкарева от улицы Юбилейная, 1 и 3 к улице Попугаевой. Срок исполнения по 20.09.2024.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мероприятий по санитарной очистке, были проведены поселковые субботники и субботники трудовых коллективов. Всего на территории МО «Поселок Айхал» состоялось 19 субботников, приняли участие в данных мероприятиях по санитарной очистке 91 человек, 8 организаций, было собрано и вывезено 35 м3 бытового мусора. 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средств МР «Мирнинский район» РС(Я) и МО «Поселок Айхал» был заключен МК на поставку контейнеров ТКО на сумму 694 735, 00 руб., в рамках контракта были изготовлены 25 контейнеров для твердых бытовых отходов.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31177"/>
            <a:ext cx="2995748" cy="26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мероприятий по формированию законопослушного поведения участников дорожного движения в МО «Поселок Айхал» на 2024-2027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912246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44389" y="3373142"/>
            <a:ext cx="8238308" cy="1001484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муниципальной программы приобретены буклеты для проведения профилактического мероприятия «Внимание, Дети!»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00846"/>
            <a:ext cx="2995748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градостроительной политики на территории МО «Поселок Айхал» на 2024-2029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5151868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3 887,1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44389" y="3373142"/>
            <a:ext cx="8238308" cy="1001484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был заключен муниципальные контракт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работ по внесению изменений в документы территориального планирования, градостроительного зонирования, планировки территории (внесение изменений в генеральный план и правила землепользования и застройки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 «Поселок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Айхал»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Мирнинского района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Республики Саха (Якутия)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34401"/>
            <a:ext cx="2995748" cy="20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2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7757973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34 763,8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34 763,8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53098" y="2508069"/>
            <a:ext cx="8238308" cy="3135085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</a:rPr>
              <a:t>2024 году в рамках реализации муниципальной программы «Формирование комфортной городской среды на </a:t>
            </a:r>
            <a:r>
              <a:rPr lang="ru-RU" sz="1200" dirty="0" smtClean="0">
                <a:latin typeface="Times New Roman" panose="02020603050405020304" pitchFamily="18" charset="0"/>
              </a:rPr>
              <a:t>2018-2027 </a:t>
            </a:r>
            <a:r>
              <a:rPr lang="ru-RU" sz="1200" dirty="0">
                <a:latin typeface="Times New Roman" panose="02020603050405020304" pitchFamily="18" charset="0"/>
              </a:rPr>
              <a:t>годы» были выполнены следующие работы: </a:t>
            </a:r>
            <a:endParaRPr lang="ru-RU" sz="1200" dirty="0"/>
          </a:p>
          <a:p>
            <a:pPr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сквера им Г.А.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Кадзова</a:t>
            </a:r>
            <a:endParaRPr lang="ru-RU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году продолжалась работа по созданию сквера им Г.А. Кадзова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реализуемого в рамках федеральной программы «Формирование комфортной городской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среды».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выполнены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демонтажные работы, монтаж контейнерной площадки, вертикальная планировка, озеленение, бетонирование, установка детского оборудования и монтаж покрытия на детских площадках, устройство деревянных настилов и устройство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ограждения. Поставка камер видеонаблюдения с монтажом и пусконаладочными работами, устройство деревянных трапов.</a:t>
            </a:r>
            <a:endParaRPr lang="ru-RU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Благоустройство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дворовых территорий ул. Советская д.11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 придомовой территории МКД ул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Советская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д.11.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планировке дворовой территории со срезкой верхнего слоя грунта, для понижения уровня земляного полотна, с целью предотвращения попадания подземных вод в подъезды, а также бетонирование придомовой территории и устройство тротуарной дорожки вдоль подъездов. Выполнен монтаж освещения и монтажа ограждения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09553"/>
            <a:ext cx="2995748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малого и среднего предпринимательства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9553594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26971"/>
            <a:ext cx="2995748" cy="24558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9223" y="2879675"/>
            <a:ext cx="83253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целями реализации программы по поддержке и развитию предпринимательства в поселке Айхал Мирнинского района Республики Саха (Якутия) является наращивание предпринимательского ресурса и создание и обеспечение благоприятных условий для развития и повышения конкурентоспособности малого предпринимательства на территории п. Айхал Мирнинского района Республики Саха (Якутия), а также содействие повышению уровня жизни населения. Сумма финансирования мероприятий программы в 2024 году составила 600 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000,00 руб.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в соответствии с Постановлением Правительства Республики Саха (Якутия) от 06.11.2008 № 468 «О Перечне  государственного имущества Республики Саха (Якутия), предназначенного для предоставления в аренду субъектам малого и среднего предпринимательства и организациям, образующим инфраструктуру поддержки малого и среднего предпринимательства», утверждается Перечень муниципального имущества МО «Поселок Айхал», передаваемого в аренду субъектам малого и среднего предпринимательства и организациям, организующим инфраструктуру поддержки малого и среднего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88C43-E53A-50A7-8CE8-3DBAE0E3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532" y="1243470"/>
            <a:ext cx="1318772" cy="29562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5C8FCB59-DEC4-3B74-129F-83F4FD5C7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681036"/>
              </p:ext>
            </p:extLst>
          </p:nvPr>
        </p:nvGraphicFramePr>
        <p:xfrm>
          <a:off x="567558" y="1539090"/>
          <a:ext cx="11298344" cy="482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9671">
                  <a:extLst>
                    <a:ext uri="{9D8B030D-6E8A-4147-A177-3AD203B41FA5}">
                      <a16:colId xmlns:a16="http://schemas.microsoft.com/office/drawing/2014/main" xmlns="" val="3921340323"/>
                    </a:ext>
                  </a:extLst>
                </a:gridCol>
                <a:gridCol w="1763485">
                  <a:extLst>
                    <a:ext uri="{9D8B030D-6E8A-4147-A177-3AD203B41FA5}">
                      <a16:colId xmlns:a16="http://schemas.microsoft.com/office/drawing/2014/main" xmlns="" val="105209081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380107802"/>
                    </a:ext>
                  </a:extLst>
                </a:gridCol>
                <a:gridCol w="1132588">
                  <a:extLst>
                    <a:ext uri="{9D8B030D-6E8A-4147-A177-3AD203B41FA5}">
                      <a16:colId xmlns:a16="http://schemas.microsoft.com/office/drawing/2014/main" xmlns="" val="1579882392"/>
                    </a:ext>
                  </a:extLst>
                </a:gridCol>
              </a:tblGrid>
              <a:tr h="4649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4068290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157 600,7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179 212,2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114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1617105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145 849,0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160 549,9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736195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4823170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2 448,0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2 635,4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80457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15 589,1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607433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26 934,7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31 459,2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117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0445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арендной платы за земельные участки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11 685,7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11 730,7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4491134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9 907,4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11 642,9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460000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1226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 и компенсации затрат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4 855,5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6 506,5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6236571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 и земельных участков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89980440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1 429,8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80800307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Всего собственных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184 535,5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210 671,5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114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2957422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F7BD13-0F64-E11C-EB85-56E013F33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002" y="146304"/>
            <a:ext cx="87790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A084091-D9CA-8567-29EE-FA040C8BBC87}"/>
              </a:ext>
            </a:extLst>
          </p:cNvPr>
          <p:cNvSpPr txBox="1">
            <a:spLocks/>
          </p:cNvSpPr>
          <p:nvPr/>
        </p:nvSpPr>
        <p:spPr>
          <a:xfrm>
            <a:off x="1749973" y="404648"/>
            <a:ext cx="8586951" cy="8535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налоговых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8613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охрана окружающей среды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811069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9 377,1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9 377,1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indent="40894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ГП «Поселок Айхал» прошли мероприятия по санитарной очистке с 25.03.2024 по 30.09.2024 г. в рамках которого проводились работы по ликвидации несанкционированных свалок ТКО, крупногабаритного мусора и металлолома в т.ч. сбор и вывоз разукомплектованного автотранспорта. Для реализации данного мероприятия были выделены средства в размере 9 377 131,40 руб., из них средства МР «Мирнинский район» РС(Я) 9 348 199,40 тыс.руб. Были заключены следующие муниципальные контракты: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МК на проведение работ по ликвидации мест несанкционированных свалок крупногабаритных отходов, расположенных на территории МО «Поселок Айхал», на сумму 5 068 140,00 руб., в рамках данного МК в летний период было собрано и вывезено 2310 м3 крупногабаритного мусора;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МК на проведение работ по ликвидации мест несанкционированного размещения отходов металлолома, в т.ч. автокузовов, расположенных на территории МО «Поселок Айхал» на сумму 2 122 769, 10 руб., в рамках данного МК в летний период было собрано и вывезено 700 т. металлолома и 30 шт. автокузовов;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МК на проведение работ по ликвидации мест несанкционированного размещения отходов на территории п. Айхал, на сумму 1 500 003,50 руб., в рамках данного МК проводились мероприятия по собору мусора вручную, было собрано 850 м3 мусора;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договор на проведение работ по ликвидации несанкционированных свалок ТКО на сумму 686 218,80 руб., в рамках данного договора в летний период было собрано и вывезено 1070 м3 мусора ТКО.</a:t>
            </a:r>
          </a:p>
          <a:p>
            <a:pPr algn="just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2995748" cy="2151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5016" y="3101560"/>
            <a:ext cx="806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00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7D7863-3703-1901-A421-81500DEE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9697"/>
            <a:ext cx="9017875" cy="100899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муниципальных программ</a:t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F6B90C8E-8C80-181E-D908-91DE76D5D2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107968"/>
              </p:ext>
            </p:extLst>
          </p:nvPr>
        </p:nvGraphicFramePr>
        <p:xfrm>
          <a:off x="2872800" y="2987050"/>
          <a:ext cx="6926318" cy="32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0F144C-B35E-4EC5-101C-0B8457CB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A42C4-69C1-870E-7182-CA231B74F047}"/>
              </a:ext>
            </a:extLst>
          </p:cNvPr>
          <p:cNvSpPr txBox="1"/>
          <p:nvPr/>
        </p:nvSpPr>
        <p:spPr>
          <a:xfrm>
            <a:off x="809297" y="1282262"/>
            <a:ext cx="1113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проведена оценка эффективности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программ, по итогам которой: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имеют высокий рейтинг эффективности (80% и выше)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имеют низкий рейтинг эффективности (80% и ниже)</a:t>
            </a:r>
          </a:p>
        </p:txBody>
      </p:sp>
    </p:spTree>
    <p:extLst>
      <p:ext uri="{BB962C8B-B14F-4D97-AF65-F5344CB8AC3E}">
        <p14:creationId xmlns:p14="http://schemas.microsoft.com/office/powerpoint/2010/main" val="3665063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задач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45398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непростых условиях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реализованы все основные направления бюджетной и налоговой политики, исполнены в полном объеме расходы бюджета на обеспечение: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оплаты труда с начислениями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коммунальных услуг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проезда в отпуск работников 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принятых обязательств по социальным выплатам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просроченной кредиторской задолженности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прозрачность управления муниципальными финансами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8873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проведены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общественные обсуждения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жителей поселка,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поселкового Совета депутатов,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учреждений и предприятий поселка: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–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отчета об исполнении бюджета муниципального образования «Поселок Айхал» Мирнинского района Республики Саха (Якутия)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 ноября 2024 года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обсуждению проекта постановления «О прогнозах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Айхал» Мирнинского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Республики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 (Якутия) на период 2025-2027 годов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до 2030 года»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-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образования «Поселок Айхал» Мирнинского района Республики Саха (Якутия) на 2025 год и плановый период 2026 и 2027 годов 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бюджетного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муниципального образования «Поселок Айхал» Мирнинского района Республики Саха (Якутия) на период до 2030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работа по размещению информации на Едином портале бюджетной системы Российской Федерации в структурированном виде с использованием системы «Электронный бюджет», во исполнение приказа Министерства финансов Российской Федерации от 28 декабря 2016 года №243н «О составе и порядке размещения и предоставления информации на Едином портале бюджетной системы Российской Федерации».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5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532" y="441435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на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923394"/>
            <a:ext cx="11374504" cy="266602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части бюджета путем усиления работы по администрированию доходов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муниципального образования «Поселок Айхал» Мирнинского района Республики Саха (Якутия)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принципов приоритизации, оптимизации расходов и повышения эффективности расходования бюджетных средств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национальных, федеральных, региональных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программах, конкурсах и грантах для получения дополнительного финансирования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закупок товаров, работ, услуг для обеспечения муниципальных нужд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и прозрачности управления муниципальными финансами</a:t>
            </a: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315CD49-F840-4C20-6F19-3EF71594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4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3C98BA-D4A7-353F-51C4-E5FD8E1A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6635158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C3F3AF-5169-A949-A270-525F1B2D2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9" y="283780"/>
            <a:ext cx="11239605" cy="63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AD4BD3-1097-6A63-B5CE-9296D3C0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929" y="182880"/>
            <a:ext cx="8892757" cy="85351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dirty="0"/>
              <a:t>г.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235340"/>
              </p:ext>
            </p:extLst>
          </p:nvPr>
        </p:nvGraphicFramePr>
        <p:xfrm>
          <a:off x="427039" y="1832727"/>
          <a:ext cx="11414479" cy="383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7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3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1301">
                  <a:extLst>
                    <a:ext uri="{9D8B030D-6E8A-4147-A177-3AD203B41FA5}">
                      <a16:colId xmlns:a16="http://schemas.microsoft.com/office/drawing/2014/main" xmlns="" val="399200226"/>
                    </a:ext>
                  </a:extLst>
                </a:gridCol>
              </a:tblGrid>
              <a:tr h="45066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449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</a:rPr>
                        <a:t>Безвозмездные</a:t>
                      </a:r>
                      <a:r>
                        <a:rPr lang="ru-RU" sz="1800" b="1" baseline="0" dirty="0"/>
                        <a:t> перечисления, в т.ч.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115 053,5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115 053,5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100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Дотации бюджетам городских поселений на поддержку мер по обеспечению сбалансированности бюджетов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909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 </a:t>
                      </a:r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«Мирнинский район»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1315652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518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 «АЛРОСА» (ПАО)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5486709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82880"/>
            <a:ext cx="883997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4ADD417-6958-81C2-CD10-29046CB0CF77}"/>
              </a:ext>
            </a:extLst>
          </p:cNvPr>
          <p:cNvSpPr txBox="1">
            <a:spLocks/>
          </p:cNvSpPr>
          <p:nvPr/>
        </p:nvSpPr>
        <p:spPr>
          <a:xfrm>
            <a:off x="10522746" y="124668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9564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D4E1FF-13F1-2694-CEEA-ECF72E7F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4" y="182880"/>
            <a:ext cx="9028386" cy="1025810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структура доходов бюджета</a:t>
            </a:r>
            <a:b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г.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BB2612D8-F042-8518-2016-34B252300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422045"/>
              </p:ext>
            </p:extLst>
          </p:nvPr>
        </p:nvGraphicFramePr>
        <p:xfrm>
          <a:off x="696913" y="1331913"/>
          <a:ext cx="5726112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34A592-2E6A-AFBD-F61F-F12CA949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165" y="182880"/>
            <a:ext cx="883997" cy="853514"/>
          </a:xfrm>
          <a:prstGeom prst="rect">
            <a:avLst/>
          </a:prstGeom>
        </p:spPr>
      </p:pic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xmlns="" id="{4BB3BF7E-34F8-08C1-4776-807EB844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245523"/>
              </p:ext>
            </p:extLst>
          </p:nvPr>
        </p:nvGraphicFramePr>
        <p:xfrm>
          <a:off x="6422571" y="1332014"/>
          <a:ext cx="5418591" cy="296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580931FC-101A-FBEB-5380-9C1EAE3E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00883"/>
              </p:ext>
            </p:extLst>
          </p:nvPr>
        </p:nvGraphicFramePr>
        <p:xfrm>
          <a:off x="551574" y="4450079"/>
          <a:ext cx="11361753" cy="173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929">
                  <a:extLst>
                    <a:ext uri="{9D8B030D-6E8A-4147-A177-3AD203B41FA5}">
                      <a16:colId xmlns:a16="http://schemas.microsoft.com/office/drawing/2014/main" xmlns="" val="1568227323"/>
                    </a:ext>
                  </a:extLst>
                </a:gridCol>
                <a:gridCol w="1898468">
                  <a:extLst>
                    <a:ext uri="{9D8B030D-6E8A-4147-A177-3AD203B41FA5}">
                      <a16:colId xmlns:a16="http://schemas.microsoft.com/office/drawing/2014/main" xmlns="" val="4209225242"/>
                    </a:ext>
                  </a:extLst>
                </a:gridCol>
                <a:gridCol w="2090058">
                  <a:extLst>
                    <a:ext uri="{9D8B030D-6E8A-4147-A177-3AD203B41FA5}">
                      <a16:colId xmlns:a16="http://schemas.microsoft.com/office/drawing/2014/main" xmlns="" val="1397172947"/>
                    </a:ext>
                  </a:extLst>
                </a:gridCol>
                <a:gridCol w="1724298">
                  <a:extLst>
                    <a:ext uri="{9D8B030D-6E8A-4147-A177-3AD203B41FA5}">
                      <a16:colId xmlns:a16="http://schemas.microsoft.com/office/drawing/2014/main" xmlns="" val="3287969155"/>
                    </a:ext>
                  </a:extLst>
                </a:gridCol>
              </a:tblGrid>
              <a:tr h="3918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2023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2024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Отклонение (+;-)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03048124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r>
                        <a:rPr lang="ru-RU" sz="1600" dirty="0"/>
                        <a:t>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155 247,9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179 212,2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23 964,3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559453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r>
                        <a:rPr lang="ru-RU" sz="1600" dirty="0"/>
                        <a:t>Неналоговые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28 526,6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31 459,3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2 932,7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84706205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r>
                        <a:rPr lang="ru-RU" sz="1600" dirty="0"/>
                        <a:t>Безвозмездные поступления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64 110,3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115 053,5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50 943,2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04468883"/>
                  </a:ext>
                </a:extLst>
              </a:tr>
              <a:tr h="291737">
                <a:tc>
                  <a:txBody>
                    <a:bodyPr/>
                    <a:lstStyle/>
                    <a:p>
                      <a:r>
                        <a:rPr lang="ru-RU" sz="1600" b="1" dirty="0"/>
                        <a:t>Всего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247 884,8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325 725,0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77 840,2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8043143"/>
                  </a:ext>
                </a:extLst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4774F89-F02A-9CB0-A430-43EB78B9F601}"/>
              </a:ext>
            </a:extLst>
          </p:cNvPr>
          <p:cNvSpPr txBox="1">
            <a:spLocks/>
          </p:cNvSpPr>
          <p:nvPr/>
        </p:nvSpPr>
        <p:spPr>
          <a:xfrm>
            <a:off x="10534135" y="4032069"/>
            <a:ext cx="1307027" cy="461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3420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633" y="137160"/>
            <a:ext cx="8833103" cy="722376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полученные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128258"/>
              </p:ext>
            </p:extLst>
          </p:nvPr>
        </p:nvGraphicFramePr>
        <p:xfrm>
          <a:off x="411479" y="1443796"/>
          <a:ext cx="11448328" cy="472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7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9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9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r>
                        <a:rPr lang="ru-RU" sz="1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бюджетам городских поселений на поддержку мер по обеспечению сбалансированности бюджетов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Субсидии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17 319,6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17 319,6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26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</a:t>
                      </a:r>
                      <a:r>
                        <a:rPr lang="ru-RU" sz="1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 (на разработку и внесение изменений в документы территориального планирования, градостроительного зонирования, планировки территорий)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426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местным бюджетам на организацию деятельности народных дружин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351,1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351,1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Субвенции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917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6 031,5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6 031,5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1903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 городских поселений на государственную регистрацию актов гражданского состояния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362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Единая субвенция бюджетам городских поселений из бюджета субъекта Российской Федерации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383,4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383,4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Межбюджетные трансферты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32946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37160"/>
            <a:ext cx="902286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D50CA37-BCC1-1353-A498-88A48CA7BB10}"/>
              </a:ext>
            </a:extLst>
          </p:cNvPr>
          <p:cNvSpPr txBox="1">
            <a:spLocks/>
          </p:cNvSpPr>
          <p:nvPr/>
        </p:nvSpPr>
        <p:spPr>
          <a:xfrm>
            <a:off x="10541035" y="1069425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3266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489" y="164592"/>
            <a:ext cx="8805671" cy="80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 анализ основных показателей исполнения бюджета 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909443"/>
              </p:ext>
            </p:extLst>
          </p:nvPr>
        </p:nvGraphicFramePr>
        <p:xfrm>
          <a:off x="502799" y="1484448"/>
          <a:ext cx="11228388" cy="4694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6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1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6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36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17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759">
                <a:tc>
                  <a:txBody>
                    <a:bodyPr/>
                    <a:lstStyle/>
                    <a:p>
                      <a:r>
                        <a:rPr lang="ru-RU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359 767,4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280 825,9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78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25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202 849,8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138 055,6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8 031,5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8 015,3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8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1 045,5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990,6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19 407,8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17 783,2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95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94 921,1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83 225,4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1 131,7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4 518,1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3 881,7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15 167,2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15 167,2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1 851,7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1 739,3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041" y="140171"/>
            <a:ext cx="89009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104324D-9A3E-1C5F-AB46-55E2FC267563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8262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353" y="155448"/>
            <a:ext cx="8796527" cy="1069848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показателей исполнения бюджета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г.г.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388829"/>
              </p:ext>
            </p:extLst>
          </p:nvPr>
        </p:nvGraphicFramePr>
        <p:xfrm>
          <a:off x="243840" y="1469170"/>
          <a:ext cx="11635423" cy="471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1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16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15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 расходной части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бюджета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Изменение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9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2024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 абсолютной сумме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307 444,4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280 825,9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-26 618,5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91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121 672,9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138 055,6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16 382,7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8 015,3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1 125,7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8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44 933,6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17 783,2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-27 150,4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89 415,9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83 225,4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-6 190,5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4 553,8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31 169,3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15 167,2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-16 002,1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60C7C7A-79CA-D938-C0BE-7C6C403FFB3B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4565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45E5F-AAE1-8409-E5DD-43A778E9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2" y="206830"/>
            <a:ext cx="8534400" cy="979714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в разрезе программных и непрограммных расходов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9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0FBE464B-F716-6E84-77B8-1DA773C04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950526"/>
              </p:ext>
            </p:extLst>
          </p:nvPr>
        </p:nvGraphicFramePr>
        <p:xfrm>
          <a:off x="2448910" y="1776548"/>
          <a:ext cx="6852746" cy="246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AB1AA3-251B-6DF6-2851-3886067C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CC7430D5-F2CE-4F34-CAA5-2EBEF25DA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033111"/>
              </p:ext>
            </p:extLst>
          </p:nvPr>
        </p:nvGraphicFramePr>
        <p:xfrm>
          <a:off x="546539" y="4129235"/>
          <a:ext cx="11333016" cy="1965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0925">
                  <a:extLst>
                    <a:ext uri="{9D8B030D-6E8A-4147-A177-3AD203B41FA5}">
                      <a16:colId xmlns:a16="http://schemas.microsoft.com/office/drawing/2014/main" xmlns="" val="962525510"/>
                    </a:ext>
                  </a:extLst>
                </a:gridCol>
                <a:gridCol w="1924594">
                  <a:extLst>
                    <a:ext uri="{9D8B030D-6E8A-4147-A177-3AD203B41FA5}">
                      <a16:colId xmlns:a16="http://schemas.microsoft.com/office/drawing/2014/main" xmlns="" val="4088719263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3580865070"/>
                    </a:ext>
                  </a:extLst>
                </a:gridCol>
                <a:gridCol w="3780583">
                  <a:extLst>
                    <a:ext uri="{9D8B030D-6E8A-4147-A177-3AD203B41FA5}">
                      <a16:colId xmlns:a16="http://schemas.microsoft.com/office/drawing/2014/main" xmlns="" val="2505334431"/>
                    </a:ext>
                  </a:extLst>
                </a:gridCol>
              </a:tblGrid>
              <a:tr h="5582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% исполнения в общем объеме расходов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035601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143 089,2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126 309,6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584095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216 678,2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154 516,3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7634793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Всего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359 767,4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280 825,9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74296193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1850425-EBEC-729F-BA90-99748466F65D}"/>
              </a:ext>
            </a:extLst>
          </p:cNvPr>
          <p:cNvSpPr txBox="1">
            <a:spLocks/>
          </p:cNvSpPr>
          <p:nvPr/>
        </p:nvSpPr>
        <p:spPr>
          <a:xfrm>
            <a:off x="10572528" y="3803843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8821291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4614</TotalTime>
  <Words>4680</Words>
  <Application>Microsoft Office PowerPoint</Application>
  <PresentationFormat>Широкоэкранный</PresentationFormat>
  <Paragraphs>881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Bahnschrift SemiBold Condensed</vt:lpstr>
      <vt:lpstr>Calibri</vt:lpstr>
      <vt:lpstr>Calibri Light</vt:lpstr>
      <vt:lpstr>Times New Roman</vt:lpstr>
      <vt:lpstr>Wingdings</vt:lpstr>
      <vt:lpstr>Ретро</vt:lpstr>
      <vt:lpstr>Администрация городского поселения «Поселок Айхал» муниципального района «Мирнинский район» Республики Саха (Якутия)</vt:lpstr>
      <vt:lpstr>Основные параметры бюджета ГП «Поселок Айхал» за 2024 год</vt:lpstr>
      <vt:lpstr>(тыс. руб.)</vt:lpstr>
      <vt:lpstr>Безвозмездные поступления за 2024 г.</vt:lpstr>
      <vt:lpstr>Сравнительная структура доходов бюджета за 2023-2024 г. г.</vt:lpstr>
      <vt:lpstr>Межбюджетные трансферты, полученные в 2024 году</vt:lpstr>
      <vt:lpstr>Структурный анализ основных показателей исполнения бюджета за 2024 год</vt:lpstr>
      <vt:lpstr>Динамика основных показателей исполнения бюджета за 2023-2024 г.г.</vt:lpstr>
      <vt:lpstr>Структура бюджета в разрезе программных и непрограммных расходов за 2024 год</vt:lpstr>
      <vt:lpstr>Программные расходы бюджета</vt:lpstr>
      <vt:lpstr>Программные расходы бюджета</vt:lpstr>
      <vt:lpstr>Программные расходы бюджета</vt:lpstr>
      <vt:lpstr>Муниципальная программа «Развитие культуры и социокультурного пространства на территории МО «Поселок Айхал» на 2022-2027 годы» Муниципальная программа «Основные направления реализации молодежной политики на 2022-2027 годы» Муниципальная программа «Развитие физической культуры и спорта в п. Айхал Мирнинского района РС (Я) на 2022-2027 г.г.»</vt:lpstr>
      <vt:lpstr>Муниципальная программа «Поддержка социально ориентированных некоммерческих организаций муниципального образования «Поселок Айхал» на 2022-2026 годы»</vt:lpstr>
      <vt:lpstr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vt:lpstr>
      <vt:lpstr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vt:lpstr>
      <vt:lpstr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2023-2028 г.г.»</vt:lpstr>
      <vt:lpstr>Муниципальная программа «Комплексное развитие транспортной инфраструктуры муниципального образования «Поселок Айхал» на 2022-2027 годы»</vt:lpstr>
      <vt:lpstr>Муниципальная программа «Обеспечение жильем молодых семей на 2022-2026 годы»</vt:lpstr>
      <vt:lpstr>Муниципальная программа «Обеспечение качественным жильем на 2019-2025 годы»</vt:lpstr>
      <vt:lpstr>Муниципальная программа «Капитальный и текущий ремонт многоквартирных домов и жилых помещений, принадлежащих МО «Поселок Айхал» на 2022-2027 годы»</vt:lpstr>
      <vt:lpstr>Муниципальная программа «Утепление сетей водоотведения в многоквартирных жилых домах на территории МО «Поселок Айхал» на 2022-2026 годы»</vt:lpstr>
      <vt:lpstr>Муниципальная программа «Энергосбережение и повышение энергетической эффективности МО «Поселок Айхал» на 2022-2027 годы»</vt:lpstr>
      <vt:lpstr>Муниципальная программа «Предупреждение и ликвидация последствий чрезвычайных ситуаций на территории МО «Поселок Айхал» на 2022-2027 годы»</vt:lpstr>
      <vt:lpstr>Муниципальная программа «Благоустройство территорий п. Айхал на 2022-2027 годы»</vt:lpstr>
      <vt:lpstr>Муниципальная программа «Программа мероприятий по формированию законопослушного поведения участников дорожного движения в МО «Поселок Айхал» на 2024-2027 годы»</vt:lpstr>
      <vt:lpstr>Муниципальная программа «Реализация градостроительной политики на территории МО «Поселок Айхал» на 2024-2029 годы»</vt:lpstr>
      <vt:lpstr>Муниципальная программа «Формирование комфортной городской среды на 2018-2027 годы»</vt:lpstr>
      <vt:lpstr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2022-2027 годы»</vt:lpstr>
      <vt:lpstr>Муниципальная программа «Экология и охрана окружающей среды в муниципальном образовании «Поселок Айхал» на 2022-2027 годы»</vt:lpstr>
      <vt:lpstr>Оценка эффективности муниципальных программ за 2024 год</vt:lpstr>
      <vt:lpstr>Исполнение основных задач в 2024 году</vt:lpstr>
      <vt:lpstr>Открытость и прозрачность управления муниципальными финансами</vt:lpstr>
      <vt:lpstr>Основные задачи бюджетной политики на 2025 год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муниципального образования «Поселок Айхал» Мирнинского районаРеспублики Саха (Якутия)</dc:title>
  <dc:creator>Пользователь3</dc:creator>
  <cp:lastModifiedBy>Лукомская ВС</cp:lastModifiedBy>
  <cp:revision>290</cp:revision>
  <cp:lastPrinted>2025-03-17T05:11:12Z</cp:lastPrinted>
  <dcterms:created xsi:type="dcterms:W3CDTF">2023-03-22T06:04:43Z</dcterms:created>
  <dcterms:modified xsi:type="dcterms:W3CDTF">2025-05-05T06:38:25Z</dcterms:modified>
</cp:coreProperties>
</file>