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5205" r:id="rId2"/>
    <p:sldMasterId id="2147485222" r:id="rId3"/>
  </p:sldMasterIdLst>
  <p:notesMasterIdLst>
    <p:notesMasterId r:id="rId43"/>
  </p:notesMasterIdLst>
  <p:sldIdLst>
    <p:sldId id="433" r:id="rId4"/>
    <p:sldId id="300" r:id="rId5"/>
    <p:sldId id="423" r:id="rId6"/>
    <p:sldId id="324" r:id="rId7"/>
    <p:sldId id="436" r:id="rId8"/>
    <p:sldId id="409" r:id="rId9"/>
    <p:sldId id="331" r:id="rId10"/>
    <p:sldId id="417" r:id="rId11"/>
    <p:sldId id="316" r:id="rId12"/>
    <p:sldId id="445" r:id="rId13"/>
    <p:sldId id="418" r:id="rId14"/>
    <p:sldId id="419" r:id="rId15"/>
    <p:sldId id="442" r:id="rId16"/>
    <p:sldId id="400" r:id="rId17"/>
    <p:sldId id="428" r:id="rId18"/>
    <p:sldId id="443" r:id="rId19"/>
    <p:sldId id="383" r:id="rId20"/>
    <p:sldId id="385" r:id="rId21"/>
    <p:sldId id="386" r:id="rId22"/>
    <p:sldId id="384" r:id="rId23"/>
    <p:sldId id="388" r:id="rId24"/>
    <p:sldId id="405" r:id="rId25"/>
    <p:sldId id="390" r:id="rId26"/>
    <p:sldId id="365" r:id="rId27"/>
    <p:sldId id="395" r:id="rId28"/>
    <p:sldId id="412" r:id="rId29"/>
    <p:sldId id="446" r:id="rId30"/>
    <p:sldId id="447" r:id="rId31"/>
    <p:sldId id="404" r:id="rId32"/>
    <p:sldId id="448" r:id="rId33"/>
    <p:sldId id="450" r:id="rId34"/>
    <p:sldId id="451" r:id="rId35"/>
    <p:sldId id="452" r:id="rId36"/>
    <p:sldId id="453" r:id="rId37"/>
    <p:sldId id="454" r:id="rId38"/>
    <p:sldId id="455" r:id="rId39"/>
    <p:sldId id="413" r:id="rId40"/>
    <p:sldId id="439" r:id="rId41"/>
    <p:sldId id="403" r:id="rId42"/>
  </p:sldIdLst>
  <p:sldSz cx="9144000" cy="6858000" type="screen4x3"/>
  <p:notesSz cx="6808788" cy="99409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0" autoAdjust="0"/>
    <p:restoredTop sz="94986" autoAdjust="0"/>
  </p:normalViewPr>
  <p:slideViewPr>
    <p:cSldViewPr>
      <p:cViewPr varScale="1">
        <p:scale>
          <a:sx n="110" d="100"/>
          <a:sy n="110" d="100"/>
        </p:scale>
        <p:origin x="202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4472C4"/>
            </a:solidFill>
            <a:ln w="25317">
              <a:noFill/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82</c:v>
                </c:pt>
                <c:pt idx="2">
                  <c:v>82</c:v>
                </c:pt>
                <c:pt idx="3">
                  <c:v>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ED7D31"/>
            </a:solidFill>
            <a:ln w="25317">
              <a:noFill/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15</c:v>
                </c:pt>
                <c:pt idx="2">
                  <c:v>15</c:v>
                </c:pt>
                <c:pt idx="3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A5A5A5"/>
            </a:solidFill>
            <a:ln w="25317">
              <a:noFill/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37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ylinder"/>
        <c:axId val="472997736"/>
        <c:axId val="21888128"/>
        <c:axId val="0"/>
      </c:bar3DChart>
      <c:catAx>
        <c:axId val="472997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09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43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1888128"/>
        <c:crosses val="autoZero"/>
        <c:auto val="1"/>
        <c:lblAlgn val="ctr"/>
        <c:lblOffset val="100"/>
        <c:noMultiLvlLbl val="0"/>
      </c:catAx>
      <c:valAx>
        <c:axId val="21888128"/>
        <c:scaling>
          <c:orientation val="minMax"/>
          <c:max val="100"/>
        </c:scaling>
        <c:delete val="0"/>
        <c:axPos val="l"/>
        <c:majorGridlines>
          <c:spPr>
            <a:ln w="909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29">
            <a:noFill/>
          </a:ln>
        </c:spPr>
        <c:txPr>
          <a:bodyPr rot="0" vert="horz"/>
          <a:lstStyle/>
          <a:p>
            <a:pPr>
              <a:defRPr sz="1143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7299773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35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92450758195285"/>
          <c:y val="0"/>
        </c:manualLayout>
      </c:layout>
      <c:overlay val="0"/>
      <c:spPr>
        <a:noFill/>
        <a:ln w="24354">
          <a:noFill/>
        </a:ln>
      </c:spPr>
      <c:txPr>
        <a:bodyPr/>
        <a:lstStyle/>
        <a:p>
          <a:pPr>
            <a:defRPr sz="1529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20309780394771"/>
          <c:y val="8.3550075123928036E-2"/>
          <c:w val="0.68002545171748607"/>
          <c:h val="0.71883301396655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Лист2!$A$5</c:f>
              <c:strCache>
                <c:ptCount val="1"/>
                <c:pt idx="0">
                  <c:v>НДФЛ, тыс. руб</c:v>
                </c:pt>
              </c:strCache>
            </c:strRef>
          </c:tx>
          <c:spPr>
            <a:gradFill rotWithShape="1">
              <a:gsLst>
                <a:gs pos="100000">
                  <a:srgbClr val="FFFF00"/>
                </a:gs>
                <a:gs pos="10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Лист2!$B$4:$E$4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Лист2!$B$5:$E$5</c:f>
              <c:numCache>
                <c:formatCode>#,##0.00</c:formatCode>
                <c:ptCount val="4"/>
                <c:pt idx="0">
                  <c:v>145849</c:v>
                </c:pt>
                <c:pt idx="1">
                  <c:v>164939.20000000001</c:v>
                </c:pt>
                <c:pt idx="2">
                  <c:v>173274.3</c:v>
                </c:pt>
                <c:pt idx="3">
                  <c:v>181771.1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828896"/>
        <c:axId val="145891744"/>
      </c:barChart>
      <c:catAx>
        <c:axId val="14682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15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65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5891744"/>
        <c:crosses val="autoZero"/>
        <c:auto val="1"/>
        <c:lblAlgn val="ctr"/>
        <c:lblOffset val="100"/>
        <c:noMultiLvlLbl val="0"/>
      </c:catAx>
      <c:valAx>
        <c:axId val="145891744"/>
        <c:scaling>
          <c:orientation val="minMax"/>
        </c:scaling>
        <c:delete val="0"/>
        <c:axPos val="l"/>
        <c:majorGridlines>
          <c:spPr>
            <a:ln w="91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ln w="9133">
            <a:noFill/>
          </a:ln>
        </c:spPr>
        <c:txPr>
          <a:bodyPr rot="0" vert="horz"/>
          <a:lstStyle/>
          <a:p>
            <a:pPr>
              <a:defRPr sz="865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6828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1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/>
          <a:lstStyle/>
          <a:p>
            <a:pPr rtl="0">
              <a:defRPr sz="865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dTable>
      <c:spPr>
        <a:noFill/>
        <a:ln w="2538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329729729729729"/>
          <c:y val="4.1504601081491319E-3"/>
        </c:manualLayout>
      </c:layout>
      <c:overlay val="0"/>
      <c:spPr>
        <a:noFill/>
        <a:ln w="24278">
          <a:noFill/>
        </a:ln>
      </c:spPr>
      <c:txPr>
        <a:bodyPr/>
        <a:lstStyle/>
        <a:p>
          <a:pPr>
            <a:defRPr sz="1526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6196611141622687"/>
          <c:y val="8.5649695741499512E-2"/>
          <c:w val="0.61321881424526548"/>
          <c:h val="0.718833013966555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Лист2!$A$6</c:f>
              <c:strCache>
                <c:ptCount val="1"/>
                <c:pt idx="0">
                  <c:v>Чиленность работников организаций, чел.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Лист2!$B$4:$E$4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Лист2!$B$6:$E$6</c:f>
              <c:numCache>
                <c:formatCode>#,##0</c:formatCode>
                <c:ptCount val="4"/>
                <c:pt idx="0">
                  <c:v>5966</c:v>
                </c:pt>
                <c:pt idx="1">
                  <c:v>5966</c:v>
                </c:pt>
                <c:pt idx="2">
                  <c:v>5966</c:v>
                </c:pt>
                <c:pt idx="3">
                  <c:v>5966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814360"/>
        <c:axId val="472810048"/>
      </c:barChart>
      <c:catAx>
        <c:axId val="47281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11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63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72810048"/>
        <c:crosses val="autoZero"/>
        <c:auto val="1"/>
        <c:lblAlgn val="ctr"/>
        <c:lblOffset val="100"/>
        <c:noMultiLvlLbl val="0"/>
      </c:catAx>
      <c:valAx>
        <c:axId val="472810048"/>
        <c:scaling>
          <c:orientation val="minMax"/>
        </c:scaling>
        <c:delete val="0"/>
        <c:axPos val="l"/>
        <c:majorGridlines>
          <c:spPr>
            <a:ln w="908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9104">
            <a:noFill/>
          </a:ln>
        </c:spPr>
        <c:txPr>
          <a:bodyPr rot="0" vert="horz"/>
          <a:lstStyle/>
          <a:p>
            <a:pPr>
              <a:defRPr sz="863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72814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08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/>
          <a:lstStyle/>
          <a:p>
            <a:pPr rtl="0">
              <a:defRPr sz="863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</c:dTable>
      <c:spPr>
        <a:noFill/>
        <a:ln w="2532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</c:floor>
    <c:sideWall>
      <c:thickness val="0"/>
      <c:spPr>
        <a:noFill/>
        <a:ln w="24360">
          <a:noFill/>
        </a:ln>
      </c:spPr>
    </c:sideWall>
    <c:backWall>
      <c:thickness val="0"/>
      <c:spPr>
        <a:noFill/>
        <a:ln w="24360">
          <a:noFill/>
        </a:ln>
      </c:spPr>
    </c:backWall>
    <c:plotArea>
      <c:layout>
        <c:manualLayout>
          <c:layoutTarget val="inner"/>
          <c:xMode val="edge"/>
          <c:yMode val="edge"/>
          <c:x val="3.4800054895861116E-4"/>
          <c:y val="2.8205128205128206E-2"/>
          <c:w val="0.99965199945104144"/>
          <c:h val="0.640222491419341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среднемесячной заработной платы</c:v>
                </c:pt>
              </c:strCache>
            </c:strRef>
          </c:tx>
          <c:invertIfNegative val="0"/>
          <c:dLbls>
            <c:spPr>
              <a:noFill/>
              <a:ln w="2234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82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(отчет)</c:v>
                </c:pt>
                <c:pt idx="1">
                  <c:v>2024 (оценка)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161583.99</c:v>
                </c:pt>
                <c:pt idx="1">
                  <c:v>168246.71</c:v>
                </c:pt>
                <c:pt idx="2">
                  <c:v>178289.64</c:v>
                </c:pt>
                <c:pt idx="3">
                  <c:v>187222.84</c:v>
                </c:pt>
                <c:pt idx="4">
                  <c:v>196329.12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72811616"/>
        <c:axId val="472812008"/>
        <c:axId val="0"/>
      </c:bar3DChart>
      <c:catAx>
        <c:axId val="4728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582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72812008"/>
        <c:crosses val="autoZero"/>
        <c:auto val="1"/>
        <c:lblAlgn val="ctr"/>
        <c:lblOffset val="100"/>
        <c:noMultiLvlLbl val="0"/>
      </c:catAx>
      <c:valAx>
        <c:axId val="47281200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472811616"/>
        <c:crosses val="autoZero"/>
        <c:crossBetween val="between"/>
      </c:valAx>
      <c:spPr>
        <a:noFill/>
        <a:ln w="25346">
          <a:noFill/>
        </a:ln>
      </c:spPr>
    </c:plotArea>
    <c:legend>
      <c:legendPos val="r"/>
      <c:layout>
        <c:manualLayout>
          <c:xMode val="edge"/>
          <c:yMode val="edge"/>
          <c:x val="0.27801047120418848"/>
          <c:y val="0.9049904030710173"/>
          <c:w val="0.44816753926701569"/>
          <c:h val="5.1823416506717852E-2"/>
        </c:manualLayout>
      </c:layout>
      <c:overlay val="0"/>
      <c:txPr>
        <a:bodyPr/>
        <a:lstStyle/>
        <a:p>
          <a:pPr>
            <a:defRPr sz="1337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8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3311471486034E-2"/>
          <c:y val="2.8205128205128206E-2"/>
          <c:w val="0.96408565943206881"/>
          <c:h val="0.62263254593175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invertIfNegative val="0"/>
          <c:dLbls>
            <c:spPr>
              <a:noFill/>
              <a:ln w="2231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7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(отчет)</c:v>
                </c:pt>
                <c:pt idx="1">
                  <c:v>2024 (оценка)</c:v>
                </c:pt>
                <c:pt idx="2">
                  <c:v>2025 (прогноз)</c:v>
                </c:pt>
                <c:pt idx="3">
                  <c:v>2026 (прогноз)</c:v>
                </c:pt>
                <c:pt idx="4">
                  <c:v>2027 (прогноз)</c:v>
                </c:pt>
              </c:strCache>
            </c:strRef>
          </c:cat>
          <c:val>
            <c:numRef>
              <c:f>Лист1!$B$2:$B$6</c:f>
              <c:numCache>
                <c:formatCode>_-* #\ ##0\ _₽_-;\-* #\ ##0\ _₽_-;_-* "-"??\ _₽_-;_-@_-</c:formatCode>
                <c:ptCount val="5"/>
                <c:pt idx="0">
                  <c:v>13359</c:v>
                </c:pt>
                <c:pt idx="1">
                  <c:v>13432</c:v>
                </c:pt>
                <c:pt idx="2">
                  <c:v>13432</c:v>
                </c:pt>
                <c:pt idx="3">
                  <c:v>13517</c:v>
                </c:pt>
                <c:pt idx="4">
                  <c:v>13672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72809656"/>
        <c:axId val="472811224"/>
      </c:barChart>
      <c:catAx>
        <c:axId val="47280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577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72811224"/>
        <c:crosses val="autoZero"/>
        <c:auto val="1"/>
        <c:lblAlgn val="ctr"/>
        <c:lblOffset val="100"/>
        <c:noMultiLvlLbl val="0"/>
      </c:catAx>
      <c:valAx>
        <c:axId val="472811224"/>
        <c:scaling>
          <c:orientation val="minMax"/>
        </c:scaling>
        <c:delete val="1"/>
        <c:axPos val="l"/>
        <c:numFmt formatCode="_-* #\ ##0\ _₽_-;\-* #\ ##0\ _₽_-;_-* &quot;-&quot;??\ _₽_-;_-@_-" sourceLinked="1"/>
        <c:majorTickMark val="out"/>
        <c:minorTickMark val="none"/>
        <c:tickLblPos val="nextTo"/>
        <c:crossAx val="472809656"/>
        <c:crosses val="autoZero"/>
        <c:crossBetween val="between"/>
      </c:valAx>
      <c:spPr>
        <a:noFill/>
        <a:ln w="25346">
          <a:noFill/>
        </a:ln>
      </c:spPr>
    </c:plotArea>
    <c:legend>
      <c:legendPos val="r"/>
      <c:layout>
        <c:manualLayout>
          <c:xMode val="edge"/>
          <c:yMode val="edge"/>
          <c:x val="0.26963350785340312"/>
          <c:y val="0.89731285988483689"/>
          <c:w val="0.42722513089005237"/>
          <c:h val="6.1420345489443376E-2"/>
        </c:manualLayout>
      </c:layout>
      <c:overlay val="0"/>
      <c:txPr>
        <a:bodyPr/>
        <a:lstStyle/>
        <a:p>
          <a:pPr>
            <a:defRPr sz="1332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57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217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981" y="0"/>
            <a:ext cx="2951217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252"/>
            <a:ext cx="5447666" cy="4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733"/>
            <a:ext cx="2951217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981" y="9441733"/>
            <a:ext cx="2951217" cy="49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861BD2-1C31-4ACD-BC6A-8BC6ACB3E9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634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AAF25E-3A89-4807-84BF-7A8851D2662C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4368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5DD02E-9A43-4FDE-A962-D186BE6D538F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2174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0"/>
            <a:ext cx="6337300" cy="4752975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65" y="4824998"/>
            <a:ext cx="6608436" cy="48075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59313" algn="just">
              <a:lnSpc>
                <a:spcPct val="120000"/>
              </a:lnSpc>
              <a:spcBef>
                <a:spcPct val="0"/>
              </a:spcBef>
            </a:pPr>
            <a:endParaRPr lang="ru-RU" altLang="ru-RU" sz="1400">
              <a:solidFill>
                <a:srgbClr val="0000FF"/>
              </a:solidFill>
            </a:endParaRPr>
          </a:p>
        </p:txBody>
      </p:sp>
      <p:graphicFrame>
        <p:nvGraphicFramePr>
          <p:cNvPr id="5" name="Group 52"/>
          <p:cNvGraphicFramePr>
            <a:graphicFrameLocks noGrp="1"/>
          </p:cNvGraphicFramePr>
          <p:nvPr/>
        </p:nvGraphicFramePr>
        <p:xfrm>
          <a:off x="76325" y="7942565"/>
          <a:ext cx="6573454" cy="18775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36371"/>
                <a:gridCol w="829481"/>
                <a:gridCol w="757220"/>
                <a:gridCol w="576982"/>
                <a:gridCol w="649104"/>
                <a:gridCol w="721227"/>
                <a:gridCol w="576982"/>
                <a:gridCol w="649104"/>
                <a:gridCol w="576982"/>
              </a:tblGrid>
              <a:tr h="229196"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2012 г. 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  2011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2013 г. к  2012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2014 г. к 2013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2015 г. к 2014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2016 г. к 20</a:t>
                      </a: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</a:tr>
              <a:tr h="486682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9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Реальные</a:t>
                      </a:r>
                      <a:r>
                        <a:rPr lang="ru-RU" sz="900" kern="1200" baseline="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располагаемые доходы, %</a:t>
                      </a:r>
                      <a:endParaRPr lang="ru-RU" sz="900" kern="1200" dirty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58" marR="36058" marT="36038" marB="3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104,2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1574" marR="91574" marT="45501" marB="45501" anchor="ctr" horzOverflow="overflow"/>
                </a:tc>
              </a:tr>
              <a:tr h="275273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900" kern="1200" dirty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58" marR="36058" marT="36038" marB="3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103,3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</a:tr>
              <a:tr h="348476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9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Реальная заработная плата, %</a:t>
                      </a:r>
                    </a:p>
                  </a:txBody>
                  <a:tcPr marL="36058" marR="36058" marT="36038" marB="3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104,5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105,2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106,0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105,1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1574" marR="91574" marT="45501" marB="45501" anchor="ctr" horzOverflow="overflow"/>
                </a:tc>
              </a:tr>
              <a:tr h="277994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900" kern="1200" dirty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58" marR="36058" marT="36038" marB="3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</a:tr>
            </a:tbl>
          </a:graphicData>
        </a:graphic>
      </p:graphicFrame>
      <p:sp>
        <p:nvSpPr>
          <p:cNvPr id="94278" name="Прямоугольник 1"/>
          <p:cNvSpPr>
            <a:spLocks noChangeArrowheads="1"/>
          </p:cNvSpPr>
          <p:nvPr/>
        </p:nvSpPr>
        <p:spPr bwMode="auto">
          <a:xfrm>
            <a:off x="85865" y="7435425"/>
            <a:ext cx="6608436" cy="454678"/>
          </a:xfrm>
          <a:prstGeom prst="rect">
            <a:avLst/>
          </a:prstGeom>
          <a:noFill/>
          <a:ln>
            <a:noFill/>
          </a:ln>
        </p:spPr>
        <p:txBody>
          <a:bodyPr lIns="91174" tIns="45586" rIns="91174" bIns="45586">
            <a:spAutoFit/>
          </a:bodyPr>
          <a:lstStyle>
            <a:lvl1pPr indent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400" dirty="0">
                <a:solidFill>
                  <a:srgbClr val="0000FF"/>
                </a:solidFill>
              </a:rPr>
              <a:t>В таблице -  данные прогноза по России. </a:t>
            </a:r>
          </a:p>
          <a:p>
            <a:pPr indent="0" eaLnBrk="1" hangingPunct="1">
              <a:lnSpc>
                <a:spcPct val="90000"/>
              </a:lnSpc>
              <a:defRPr/>
            </a:pPr>
            <a:r>
              <a:rPr lang="ru-RU" sz="1200" dirty="0">
                <a:solidFill>
                  <a:srgbClr val="3333FF"/>
                </a:solidFill>
              </a:rPr>
              <a:t>Синий – от 29.05.2013 Базовый вар. – второй. </a:t>
            </a:r>
            <a:r>
              <a:rPr lang="ru-RU" sz="1200" dirty="0">
                <a:solidFill>
                  <a:srgbClr val="FF0000"/>
                </a:solidFill>
              </a:rPr>
              <a:t>Красный – от 25.09.2013 Базовый -первый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  <p:sp>
        <p:nvSpPr>
          <p:cNvPr id="24647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94CD14-2764-401A-9DE2-8367527C2384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6797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0"/>
            <a:ext cx="6337300" cy="475297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65" y="4824998"/>
            <a:ext cx="6608436" cy="48075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59313" algn="just">
              <a:lnSpc>
                <a:spcPct val="120000"/>
              </a:lnSpc>
              <a:spcBef>
                <a:spcPct val="0"/>
              </a:spcBef>
            </a:pPr>
            <a:endParaRPr lang="ru-RU" altLang="ru-RU" sz="1400">
              <a:solidFill>
                <a:srgbClr val="0000FF"/>
              </a:solidFill>
            </a:endParaRPr>
          </a:p>
        </p:txBody>
      </p:sp>
      <p:graphicFrame>
        <p:nvGraphicFramePr>
          <p:cNvPr id="5" name="Group 52"/>
          <p:cNvGraphicFramePr>
            <a:graphicFrameLocks noGrp="1"/>
          </p:cNvGraphicFramePr>
          <p:nvPr/>
        </p:nvGraphicFramePr>
        <p:xfrm>
          <a:off x="76325" y="7942565"/>
          <a:ext cx="6573454" cy="18775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36371"/>
                <a:gridCol w="829481"/>
                <a:gridCol w="757220"/>
                <a:gridCol w="576982"/>
                <a:gridCol w="649104"/>
                <a:gridCol w="721227"/>
                <a:gridCol w="576982"/>
                <a:gridCol w="649104"/>
                <a:gridCol w="576982"/>
              </a:tblGrid>
              <a:tr h="229196"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2012 г. 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  2011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2013 г. к  2012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2014 г. к 2013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2015 г. к 2014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2016 г. к 20</a:t>
                      </a: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574" marR="91574" marT="45501" marB="45501" horzOverflow="overflow"/>
                </a:tc>
              </a:tr>
              <a:tr h="486682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9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Реальные</a:t>
                      </a:r>
                      <a:r>
                        <a:rPr lang="ru-RU" sz="900" kern="1200" baseline="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располагаемые доходы, %</a:t>
                      </a:r>
                      <a:endParaRPr lang="ru-RU" sz="900" kern="1200" dirty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58" marR="36058" marT="36038" marB="3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104,2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1574" marR="91574" marT="45501" marB="45501" anchor="ctr" horzOverflow="overflow"/>
                </a:tc>
              </a:tr>
              <a:tr h="275273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900" kern="1200" dirty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58" marR="36058" marT="36038" marB="3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103,3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</a:tr>
              <a:tr h="348476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9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Реальная заработная плата, %</a:t>
                      </a:r>
                    </a:p>
                  </a:txBody>
                  <a:tcPr marL="36058" marR="36058" marT="36038" marB="3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104,5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105,2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106,0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105,1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1574" marR="91574" marT="45501" marB="45501" anchor="ctr" horzOverflow="overflow"/>
                </a:tc>
              </a:tr>
              <a:tr h="277994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900" kern="1200" dirty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6058" marR="36058" marT="36038" marB="3603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200" kern="1200" dirty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1574" marR="91574" marT="45501" marB="4550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200" kern="1200" dirty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1574" marR="91574" marT="45501" marB="45501" anchor="ctr" horzOverflow="overflow"/>
                </a:tc>
              </a:tr>
            </a:tbl>
          </a:graphicData>
        </a:graphic>
      </p:graphicFrame>
      <p:sp>
        <p:nvSpPr>
          <p:cNvPr id="94278" name="Прямоугольник 1"/>
          <p:cNvSpPr>
            <a:spLocks noChangeArrowheads="1"/>
          </p:cNvSpPr>
          <p:nvPr/>
        </p:nvSpPr>
        <p:spPr bwMode="auto">
          <a:xfrm>
            <a:off x="85865" y="7435425"/>
            <a:ext cx="6608436" cy="454678"/>
          </a:xfrm>
          <a:prstGeom prst="rect">
            <a:avLst/>
          </a:prstGeom>
          <a:noFill/>
          <a:ln>
            <a:noFill/>
          </a:ln>
        </p:spPr>
        <p:txBody>
          <a:bodyPr lIns="91174" tIns="45586" rIns="91174" bIns="45586">
            <a:spAutoFit/>
          </a:bodyPr>
          <a:lstStyle>
            <a:lvl1pPr indent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1400" dirty="0">
                <a:solidFill>
                  <a:srgbClr val="0000FF"/>
                </a:solidFill>
              </a:rPr>
              <a:t>В таблице -  данные прогноза по России. </a:t>
            </a:r>
          </a:p>
          <a:p>
            <a:pPr indent="0" eaLnBrk="1" hangingPunct="1">
              <a:lnSpc>
                <a:spcPct val="90000"/>
              </a:lnSpc>
              <a:defRPr/>
            </a:pPr>
            <a:r>
              <a:rPr lang="ru-RU" sz="1200" dirty="0">
                <a:solidFill>
                  <a:srgbClr val="3333FF"/>
                </a:solidFill>
              </a:rPr>
              <a:t>Синий – от 29.05.2013 Базовый вар. – второй. </a:t>
            </a:r>
            <a:r>
              <a:rPr lang="ru-RU" sz="1200" dirty="0">
                <a:solidFill>
                  <a:srgbClr val="FF0000"/>
                </a:solidFill>
              </a:rPr>
              <a:t>Красный – от 25.09.2013 Базовый -первый</a:t>
            </a:r>
            <a:endParaRPr lang="ru-RU" altLang="ru-RU" sz="1400" dirty="0">
              <a:solidFill>
                <a:srgbClr val="0000FF"/>
              </a:solidFill>
            </a:endParaRPr>
          </a:p>
        </p:txBody>
      </p:sp>
      <p:sp>
        <p:nvSpPr>
          <p:cNvPr id="26695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064" indent="-286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715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2600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486" indent="-228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8372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258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4144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2029" indent="-228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E94522-4E80-4970-91FE-7E2A412728AB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3706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6 w 5784"/>
              <a:gd name="T1" fmla="*/ 0 h 1822"/>
              <a:gd name="T2" fmla="*/ 2147483646 w 5784"/>
              <a:gd name="T3" fmla="*/ 2147483646 h 1822"/>
              <a:gd name="T4" fmla="*/ 0 w 5784"/>
              <a:gd name="T5" fmla="*/ 2147483646 h 1822"/>
              <a:gd name="T6" fmla="*/ 2147483646 w 5784"/>
              <a:gd name="T7" fmla="*/ 2147483646 h 1822"/>
              <a:gd name="T8" fmla="*/ 2147483646 w 5784"/>
              <a:gd name="T9" fmla="*/ 2147483646 h 1822"/>
              <a:gd name="T10" fmla="*/ 2147483646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>
            <a:noFill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6 w 5786"/>
              <a:gd name="T1" fmla="*/ 2147483646 h 1374"/>
              <a:gd name="T2" fmla="*/ 2147483646 w 5786"/>
              <a:gd name="T3" fmla="*/ 2147483646 h 1374"/>
              <a:gd name="T4" fmla="*/ 2147483646 w 5786"/>
              <a:gd name="T5" fmla="*/ 2147483646 h 1374"/>
              <a:gd name="T6" fmla="*/ 2147483646 w 5786"/>
              <a:gd name="T7" fmla="*/ 2147483646 h 1374"/>
              <a:gd name="T8" fmla="*/ 0 w 5786"/>
              <a:gd name="T9" fmla="*/ 0 h 1374"/>
              <a:gd name="T10" fmla="*/ 2147483646 w 5786"/>
              <a:gd name="T11" fmla="*/ 2147483646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6474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743A7-587C-4F25-8D7A-9C4CD555BE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259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98B4B-C8E8-4F44-8DC8-565A94605B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758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2704-C97C-4F19-A1F4-16B8CED40D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597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7C71E-DB09-437C-A31A-2ED1AB770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400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Picture 10" descr="73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6 w 5784"/>
              <a:gd name="T1" fmla="*/ 0 h 1822"/>
              <a:gd name="T2" fmla="*/ 2147483646 w 5784"/>
              <a:gd name="T3" fmla="*/ 2147483646 h 1822"/>
              <a:gd name="T4" fmla="*/ 0 w 5784"/>
              <a:gd name="T5" fmla="*/ 2147483646 h 1822"/>
              <a:gd name="T6" fmla="*/ 2147483646 w 5784"/>
              <a:gd name="T7" fmla="*/ 2147483646 h 1822"/>
              <a:gd name="T8" fmla="*/ 2147483646 w 5784"/>
              <a:gd name="T9" fmla="*/ 2147483646 h 1822"/>
              <a:gd name="T10" fmla="*/ 2147483646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>
            <a:noFill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6 w 5786"/>
              <a:gd name="T1" fmla="*/ 2147483646 h 1374"/>
              <a:gd name="T2" fmla="*/ 2147483646 w 5786"/>
              <a:gd name="T3" fmla="*/ 2147483646 h 1374"/>
              <a:gd name="T4" fmla="*/ 2147483646 w 5786"/>
              <a:gd name="T5" fmla="*/ 2147483646 h 1374"/>
              <a:gd name="T6" fmla="*/ 2147483646 w 5786"/>
              <a:gd name="T7" fmla="*/ 2147483646 h 1374"/>
              <a:gd name="T8" fmla="*/ 0 w 5786"/>
              <a:gd name="T9" fmla="*/ 0 h 1374"/>
              <a:gd name="T10" fmla="*/ 2147483646 w 5786"/>
              <a:gd name="T11" fmla="*/ 2147483646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0A4F7-45FE-4B74-A7DE-37CD76AFD91A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1AEA-E374-450B-8E96-551B6377A7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1524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F9139-75C7-4592-9C1F-1D7C21195F9A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7137-5318-48B9-B223-8C9703BC0B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0438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ADE4F-F406-42B7-8AD5-F4C055128E68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015A-8C50-4B9F-82EA-ACA04743D0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95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89A4-137C-4593-BEE8-1F1B5FB76178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FBDF-24AA-4CE1-B2A2-20E37C95C5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8474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6DED-75C4-45F5-BA48-1A3055A38BCA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2993-2A3E-48B4-9474-D87A011139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491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3B94-3982-4C3D-9FA8-B362D6272BC6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2AB26-693A-4651-BF7A-D89DB9B949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9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D9879-47A2-44DE-8CC2-9BC64A9E7C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9679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8215-6AC6-4A1B-83C9-8044861BB399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A8CF0-DA6C-4929-81A4-597D3795D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3208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6501C-17D1-413E-AC59-0955E43C42CA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CB5A-530A-4A02-8673-3F6D78C67B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3616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7F8D-0DFC-4E98-A05A-7FBE83D4ADE7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090DA-75DC-41D2-A998-D2E60EE29D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9510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4E472-8B35-4C79-8BAA-663D39D9C585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6E0F3-B864-48D9-BFFD-F1E74B2AD6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361357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7942-4632-4BD7-8F00-B408E15ED10A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07D9-B7B4-4CF3-BD4F-11297688C6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29695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6E2F-02E3-4BE7-AB13-A9B3C0E81E6A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83FD-A194-42F0-8AC4-953D808A86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46840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71E42-1E44-498F-AA88-1CF29F91E3D5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2EB0-D095-4E0F-8CA2-AE5BA0E6C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053027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857E-29AF-41FC-922D-A395404AF8A1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FDC2-1ABE-4008-865A-0CB4347926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650784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A58C-F0E7-4382-8551-693DFEE3738C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BA51F-485B-4EF6-ABB7-BC7B5182D4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837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2AF65-401D-44C0-90A1-F1A390CA74EF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9042-442A-4A62-A688-F0E901D1D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85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1FCA0-76FB-41B7-B6AD-4FC7E2C921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8794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Picture 10" descr="73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7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6 w 5784"/>
              <a:gd name="T1" fmla="*/ 0 h 1822"/>
              <a:gd name="T2" fmla="*/ 2147483646 w 5784"/>
              <a:gd name="T3" fmla="*/ 2147483646 h 1822"/>
              <a:gd name="T4" fmla="*/ 0 w 5784"/>
              <a:gd name="T5" fmla="*/ 2147483646 h 1822"/>
              <a:gd name="T6" fmla="*/ 2147483646 w 5784"/>
              <a:gd name="T7" fmla="*/ 2147483646 h 1822"/>
              <a:gd name="T8" fmla="*/ 2147483646 w 5784"/>
              <a:gd name="T9" fmla="*/ 2147483646 h 1822"/>
              <a:gd name="T10" fmla="*/ 2147483646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>
            <a:noFill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6 w 5786"/>
              <a:gd name="T1" fmla="*/ 2147483646 h 1374"/>
              <a:gd name="T2" fmla="*/ 2147483646 w 5786"/>
              <a:gd name="T3" fmla="*/ 2147483646 h 1374"/>
              <a:gd name="T4" fmla="*/ 2147483646 w 5786"/>
              <a:gd name="T5" fmla="*/ 2147483646 h 1374"/>
              <a:gd name="T6" fmla="*/ 2147483646 w 5786"/>
              <a:gd name="T7" fmla="*/ 2147483646 h 1374"/>
              <a:gd name="T8" fmla="*/ 0 w 5786"/>
              <a:gd name="T9" fmla="*/ 0 h 1374"/>
              <a:gd name="T10" fmla="*/ 2147483646 w 5786"/>
              <a:gd name="T11" fmla="*/ 2147483646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9" name="Picture 8" descr="Карта области4"/>
          <p:cNvPicPr>
            <a:picLocks noChangeAspect="1" noChangeArrowheads="1"/>
          </p:cNvPicPr>
          <p:nvPr userDrawn="1"/>
        </p:nvPicPr>
        <p:blipFill>
          <a:blip r:embed="rId3">
            <a:lum bright="54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916F-35BB-4513-B24B-F75EA1CAA362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F31EC-CCD7-4374-836F-D6729DCA7FF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57296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2B31-378B-4C53-AADD-6BE3DB475BF5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13F6-F511-4F84-ADA2-2512376A6B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1753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2EC5-1B81-453E-A672-51BC9102040D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0461-D99A-4306-8C5B-71966B9940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1200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F0DE0-4627-4CEE-B445-03A98D40F354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8294-1C7A-444A-8B86-45DB699947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8947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84D57-AF51-42B4-BDC4-54A99FDFD5F0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D16A-41D2-4293-86F9-1B984C8E1A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909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A144-2D8F-4C64-99CE-5760B195D76C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E756-B4C2-45D0-A4B9-AD897C1606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7495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DE68C-06FC-40B4-A138-E2E91A0CF5CB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038F5-C320-4686-B43D-C8E219E9A9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3572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9D04E-A7CE-425C-A99B-C34B4AE43EE8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C8B86-2806-4EF9-AD9D-FB2B892A76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0806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96FFE-D06D-4767-A935-78766A5E8535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7736-5529-41F7-A912-990E8E5A26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2386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7A7FE-142B-41B7-AC87-EAF610FFA7A2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D32C7-81E0-4C6D-AF0F-D21F0880F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06168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AC43-7D8F-4667-9C4F-4DC07FFA66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9169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15FA-EBC6-4F27-ADD7-62E3F947EE9D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4A62-1534-4035-86DF-ED4A6E0DA2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476852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06EB0-034B-4EF6-B783-0C351904A03C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B6F1-3B75-462B-AE24-C4DA30F88A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623858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A740-6935-4357-8C29-F62443BF2C24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19B8-FCAC-42E7-A8AD-C38EA4648E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18164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9A7D-C64B-403A-BEA0-690092654959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66D46-E6C9-4936-A6C5-BAEF81E5AC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7913421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AC6FE-D287-403F-AF91-300D9D8BF6AE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8290-BBDB-4149-A2D4-3324039FD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6798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D88C2-13CF-4EFF-BDCF-CF167B7C47A5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E74AA-7871-4586-8C8B-3A6CF48E3E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6494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4C7F-2910-45CD-9AFD-1FE39AFB2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512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87AC-06C5-459A-A064-246ED12A46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013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25ED4-2841-45DE-9955-B23F86854E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63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05A65-A961-4520-BF89-C74FDAA161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924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46F3B-33D6-473A-9B0C-696769C584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142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3384E-070C-4066-A3A8-1FA6112CC8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24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7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6 w 5381"/>
              <a:gd name="T1" fmla="*/ 2147483646 h 4327"/>
              <a:gd name="T2" fmla="*/ 2147483646 w 5381"/>
              <a:gd name="T3" fmla="*/ 2147483646 h 4327"/>
              <a:gd name="T4" fmla="*/ 2147483646 w 5381"/>
              <a:gd name="T5" fmla="*/ 2147483646 h 4327"/>
              <a:gd name="T6" fmla="*/ 2147483646 w 5381"/>
              <a:gd name="T7" fmla="*/ 2147483646 h 4327"/>
              <a:gd name="T8" fmla="*/ 0 w 5381"/>
              <a:gd name="T9" fmla="*/ 0 h 4327"/>
              <a:gd name="T10" fmla="*/ 2147483646 w 5381"/>
              <a:gd name="T11" fmla="*/ 2147483646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>
            <a:noFill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6 w 6272"/>
              <a:gd name="T1" fmla="*/ 0 h 1859"/>
              <a:gd name="T2" fmla="*/ 2147483646 w 6272"/>
              <a:gd name="T3" fmla="*/ 2147483646 h 1859"/>
              <a:gd name="T4" fmla="*/ 2147483646 w 6272"/>
              <a:gd name="T5" fmla="*/ 2147483646 h 1859"/>
              <a:gd name="T6" fmla="*/ 2147483646 w 6272"/>
              <a:gd name="T7" fmla="*/ 2147483646 h 1859"/>
              <a:gd name="T8" fmla="*/ 2147483646 w 6272"/>
              <a:gd name="T9" fmla="*/ 2147483646 h 1859"/>
              <a:gd name="T10" fmla="*/ 2147483646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6 w 6272"/>
              <a:gd name="T1" fmla="*/ 2147483646 h 775"/>
              <a:gd name="T2" fmla="*/ 2147483646 w 6272"/>
              <a:gd name="T3" fmla="*/ 2147483646 h 775"/>
              <a:gd name="T4" fmla="*/ 2147483646 w 6272"/>
              <a:gd name="T5" fmla="*/ 2147483646 h 775"/>
              <a:gd name="T6" fmla="*/ 2147483646 w 6272"/>
              <a:gd name="T7" fmla="*/ 2147483646 h 775"/>
              <a:gd name="T8" fmla="*/ 2147483646 w 6272"/>
              <a:gd name="T9" fmla="*/ 2147483646 h 775"/>
              <a:gd name="T10" fmla="*/ 2147483646 w 6272"/>
              <a:gd name="T11" fmla="*/ 2147483646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C6284"/>
                </a:solidFill>
              </a:defRPr>
            </a:lvl1pPr>
          </a:lstStyle>
          <a:p>
            <a:pPr>
              <a:defRPr/>
            </a:pPr>
            <a:fld id="{F63C4E2E-6AE5-4DBA-AC23-2E6C01972C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5" r:id="rId1"/>
    <p:sldLayoutId id="2147485477" r:id="rId2"/>
    <p:sldLayoutId id="2147485478" r:id="rId3"/>
    <p:sldLayoutId id="2147485479" r:id="rId4"/>
    <p:sldLayoutId id="2147485480" r:id="rId5"/>
    <p:sldLayoutId id="2147485481" r:id="rId6"/>
    <p:sldLayoutId id="2147485482" r:id="rId7"/>
    <p:sldLayoutId id="2147485483" r:id="rId8"/>
    <p:sldLayoutId id="2147485484" r:id="rId9"/>
    <p:sldLayoutId id="2147485485" r:id="rId10"/>
    <p:sldLayoutId id="2147485486" r:id="rId11"/>
    <p:sldLayoutId id="2147485487" r:id="rId12"/>
    <p:sldLayoutId id="214748548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2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8C4412-241C-4C06-AC64-F8CEA036E0EC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F16B75C-12E1-4F23-B799-B4C35E9BE2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057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6 w 5381"/>
              <a:gd name="T1" fmla="*/ 2147483646 h 4327"/>
              <a:gd name="T2" fmla="*/ 2147483646 w 5381"/>
              <a:gd name="T3" fmla="*/ 2147483646 h 4327"/>
              <a:gd name="T4" fmla="*/ 2147483646 w 5381"/>
              <a:gd name="T5" fmla="*/ 2147483646 h 4327"/>
              <a:gd name="T6" fmla="*/ 2147483646 w 5381"/>
              <a:gd name="T7" fmla="*/ 2147483646 h 4327"/>
              <a:gd name="T8" fmla="*/ 0 w 5381"/>
              <a:gd name="T9" fmla="*/ 0 h 4327"/>
              <a:gd name="T10" fmla="*/ 2147483646 w 5381"/>
              <a:gd name="T11" fmla="*/ 2147483646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>
            <a:noFill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6 w 6272"/>
              <a:gd name="T1" fmla="*/ 0 h 1859"/>
              <a:gd name="T2" fmla="*/ 2147483646 w 6272"/>
              <a:gd name="T3" fmla="*/ 2147483646 h 1859"/>
              <a:gd name="T4" fmla="*/ 2147483646 w 6272"/>
              <a:gd name="T5" fmla="*/ 2147483646 h 1859"/>
              <a:gd name="T6" fmla="*/ 2147483646 w 6272"/>
              <a:gd name="T7" fmla="*/ 2147483646 h 1859"/>
              <a:gd name="T8" fmla="*/ 2147483646 w 6272"/>
              <a:gd name="T9" fmla="*/ 2147483646 h 1859"/>
              <a:gd name="T10" fmla="*/ 2147483646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6 w 6272"/>
              <a:gd name="T1" fmla="*/ 2147483646 h 775"/>
              <a:gd name="T2" fmla="*/ 2147483646 w 6272"/>
              <a:gd name="T3" fmla="*/ 2147483646 h 775"/>
              <a:gd name="T4" fmla="*/ 2147483646 w 6272"/>
              <a:gd name="T5" fmla="*/ 2147483646 h 775"/>
              <a:gd name="T6" fmla="*/ 2147483646 w 6272"/>
              <a:gd name="T7" fmla="*/ 2147483646 h 775"/>
              <a:gd name="T8" fmla="*/ 2147483646 w 6272"/>
              <a:gd name="T9" fmla="*/ 2147483646 h 775"/>
              <a:gd name="T10" fmla="*/ 2147483646 w 6272"/>
              <a:gd name="T11" fmla="*/ 2147483646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6" r:id="rId1"/>
    <p:sldLayoutId id="2147485489" r:id="rId2"/>
    <p:sldLayoutId id="2147485490" r:id="rId3"/>
    <p:sldLayoutId id="2147485491" r:id="rId4"/>
    <p:sldLayoutId id="2147485492" r:id="rId5"/>
    <p:sldLayoutId id="2147485493" r:id="rId6"/>
    <p:sldLayoutId id="2147485494" r:id="rId7"/>
    <p:sldLayoutId id="2147485495" r:id="rId8"/>
    <p:sldLayoutId id="2147485496" r:id="rId9"/>
    <p:sldLayoutId id="2147485497" r:id="rId10"/>
    <p:sldLayoutId id="2147485517" r:id="rId11"/>
    <p:sldLayoutId id="2147485498" r:id="rId12"/>
    <p:sldLayoutId id="2147485518" r:id="rId13"/>
    <p:sldLayoutId id="2147485499" r:id="rId14"/>
    <p:sldLayoutId id="2147485500" r:id="rId15"/>
    <p:sldLayoutId id="2147485501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6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80CCA6-874F-478F-9F7E-D2A227A4EAC6}" type="datetimeFigureOut">
              <a:rPr lang="en-US"/>
              <a:pPr>
                <a:defRPr/>
              </a:pPr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A08CFA5-F531-4A3D-AA70-78EEF94A14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081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6 w 5381"/>
              <a:gd name="T1" fmla="*/ 2147483646 h 4327"/>
              <a:gd name="T2" fmla="*/ 2147483646 w 5381"/>
              <a:gd name="T3" fmla="*/ 2147483646 h 4327"/>
              <a:gd name="T4" fmla="*/ 2147483646 w 5381"/>
              <a:gd name="T5" fmla="*/ 2147483646 h 4327"/>
              <a:gd name="T6" fmla="*/ 2147483646 w 5381"/>
              <a:gd name="T7" fmla="*/ 2147483646 h 4327"/>
              <a:gd name="T8" fmla="*/ 0 w 5381"/>
              <a:gd name="T9" fmla="*/ 0 h 4327"/>
              <a:gd name="T10" fmla="*/ 2147483646 w 5381"/>
              <a:gd name="T11" fmla="*/ 2147483646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>
            <a:noFill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2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6 w 6272"/>
              <a:gd name="T1" fmla="*/ 0 h 1859"/>
              <a:gd name="T2" fmla="*/ 2147483646 w 6272"/>
              <a:gd name="T3" fmla="*/ 2147483646 h 1859"/>
              <a:gd name="T4" fmla="*/ 2147483646 w 6272"/>
              <a:gd name="T5" fmla="*/ 2147483646 h 1859"/>
              <a:gd name="T6" fmla="*/ 2147483646 w 6272"/>
              <a:gd name="T7" fmla="*/ 2147483646 h 1859"/>
              <a:gd name="T8" fmla="*/ 2147483646 w 6272"/>
              <a:gd name="T9" fmla="*/ 2147483646 h 1859"/>
              <a:gd name="T10" fmla="*/ 2147483646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6 w 6272"/>
              <a:gd name="T1" fmla="*/ 2147483646 h 775"/>
              <a:gd name="T2" fmla="*/ 2147483646 w 6272"/>
              <a:gd name="T3" fmla="*/ 2147483646 h 775"/>
              <a:gd name="T4" fmla="*/ 2147483646 w 6272"/>
              <a:gd name="T5" fmla="*/ 2147483646 h 775"/>
              <a:gd name="T6" fmla="*/ 2147483646 w 6272"/>
              <a:gd name="T7" fmla="*/ 2147483646 h 775"/>
              <a:gd name="T8" fmla="*/ 2147483646 w 6272"/>
              <a:gd name="T9" fmla="*/ 2147483646 h 775"/>
              <a:gd name="T10" fmla="*/ 2147483646 w 6272"/>
              <a:gd name="T11" fmla="*/ 2147483646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9" r:id="rId1"/>
    <p:sldLayoutId id="2147485502" r:id="rId2"/>
    <p:sldLayoutId id="2147485503" r:id="rId3"/>
    <p:sldLayoutId id="2147485504" r:id="rId4"/>
    <p:sldLayoutId id="2147485505" r:id="rId5"/>
    <p:sldLayoutId id="2147485506" r:id="rId6"/>
    <p:sldLayoutId id="2147485507" r:id="rId7"/>
    <p:sldLayoutId id="2147485508" r:id="rId8"/>
    <p:sldLayoutId id="2147485509" r:id="rId9"/>
    <p:sldLayoutId id="2147485510" r:id="rId10"/>
    <p:sldLayoutId id="2147485520" r:id="rId11"/>
    <p:sldLayoutId id="2147485511" r:id="rId12"/>
    <p:sldLayoutId id="2147485521" r:id="rId13"/>
    <p:sldLayoutId id="2147485512" r:id="rId14"/>
    <p:sldLayoutId id="2147485513" r:id="rId15"/>
    <p:sldLayoutId id="2147485514" r:id="rId16"/>
    <p:sldLayoutId id="2147485522" r:id="rId1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70302020209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2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3376BD-D342-44C9-912F-9C57F023CB0B}" type="slidenum">
              <a:rPr lang="ru-RU" altLang="ru-RU" sz="1400" smtClean="0">
                <a:solidFill>
                  <a:srgbClr val="2C6284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ru-RU" altLang="ru-RU" sz="1400" smtClean="0">
              <a:solidFill>
                <a:srgbClr val="2C628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46038" y="5157788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«Поселок Айхал» Мирнинского района Республики Саха (Якутия) на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68275" y="350838"/>
            <a:ext cx="8658225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</p:txBody>
      </p:sp>
      <p:pic>
        <p:nvPicPr>
          <p:cNvPr id="13317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163638"/>
            <a:ext cx="41116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-115888"/>
            <a:ext cx="7334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827088" y="1341438"/>
            <a:ext cx="7488237" cy="5969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tabLst>
                <a:tab pos="2781300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781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2781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800" b="1" dirty="0">
              <a:solidFill>
                <a:srgbClr val="1B417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603" name="Rectangle 2"/>
          <p:cNvSpPr txBox="1">
            <a:spLocks noChangeArrowheads="1"/>
          </p:cNvSpPr>
          <p:nvPr/>
        </p:nvSpPr>
        <p:spPr bwMode="black">
          <a:xfrm>
            <a:off x="668338" y="496888"/>
            <a:ext cx="762158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>
                <a:solidFill>
                  <a:schemeClr val="tx2"/>
                </a:solidFill>
                <a:latin typeface="Times New Roman" panose="02020603050405020304" pitchFamily="18" charset="0"/>
              </a:rPr>
              <a:t>Численность населения поселка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468159"/>
              </p:ext>
            </p:extLst>
          </p:nvPr>
        </p:nvGraphicFramePr>
        <p:xfrm>
          <a:off x="719138" y="1639888"/>
          <a:ext cx="810101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605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103188"/>
            <a:ext cx="731838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150" y="217488"/>
            <a:ext cx="8137525" cy="830262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31 Налогового кодекса РФ, Решение сессии Айхальского поселкового Совета от 27.11.2010 № 39-10</a:t>
            </a:r>
          </a:p>
        </p:txBody>
      </p:sp>
      <p:sp>
        <p:nvSpPr>
          <p:cNvPr id="27651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206DCD-CA22-433F-8B75-7F12CCAA28D0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76200" y="990600"/>
            <a:ext cx="8955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Налогоплательщиками налога признаются организации и физические лица, обладающие земельными участками на праве собственности, праве постоянного (бессрочного) пользования или праве пожизненного наследуемого владения.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уплаты земельного налога для физических лиц </a:t>
            </a:r>
            <a:r>
              <a:rPr lang="ru-RU" altLang="ru-RU" sz="1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декабря </a:t>
            </a:r>
            <a:r>
              <a:rPr lang="ru-RU" altLang="ru-RU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следующего </a:t>
            </a:r>
            <a:r>
              <a:rPr lang="ru-RU" altLang="ru-RU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истекшим налоговым периодом, для организаций сроки установлены Налоговым кодексом Российской Федерации.</a:t>
            </a:r>
          </a:p>
        </p:txBody>
      </p:sp>
      <p:pic>
        <p:nvPicPr>
          <p:cNvPr id="27653" name="Прямоугольник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2324100"/>
            <a:ext cx="91313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950" y="1822153"/>
            <a:ext cx="8954795" cy="369332"/>
          </a:xfrm>
          <a:prstGeom prst="rect">
            <a:avLst/>
          </a:prstGeom>
          <a:solidFill>
            <a:srgbClr val="CCECFF"/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Налоговые ставки 0,3 - 1,5%</a:t>
            </a:r>
          </a:p>
        </p:txBody>
      </p:sp>
      <p:pic>
        <p:nvPicPr>
          <p:cNvPr id="2765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87313"/>
            <a:ext cx="73025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66688"/>
            <a:ext cx="8394700" cy="844550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НАЛОГ НА ИМУЩЕСТВО ФИЗИЧЕСКИХ ЛИЦ</a:t>
            </a:r>
            <a:b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Глава 32 Налогового кодекса РФ, Решение сессии Айхальского поселкового Совета от 27.11.2010 № 39-10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675" name="Номер слайда 2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1C70EA-0399-41A6-90DF-5DDAF34C8C7E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1544638"/>
            <a:ext cx="1593851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481138" y="1011238"/>
            <a:ext cx="59277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  <a:latin typeface="Arial" panose="020B0604020202020204" pitchFamily="34" charset="0"/>
              </a:rPr>
              <a:t>Объект налогообложения от кадастровой стоимости: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 жилые дома и помещения, в том числе объекты незавершенного строительства; единые недвижимые комплексы с жилыми помещениями; гаражи и машино-места; хозяйственные строения или сооружения, площадь каждого из которых не превышает 50 кв. метров</a:t>
            </a:r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t>объекты налогообложения, кадастровая стоимость каждого из которых превышает 300 миллионов рублей; </a:t>
            </a:r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t> иные здания, строения, сооружения, помещения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8863" y="820738"/>
            <a:ext cx="1670050" cy="1600200"/>
          </a:xfrm>
          <a:prstGeom prst="rect">
            <a:avLst/>
          </a:prstGeom>
          <a:solidFill>
            <a:srgbClr val="CCE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Налоговые ставки</a:t>
            </a:r>
          </a:p>
          <a:p>
            <a:pPr algn="ctr">
              <a:defRPr/>
            </a:pPr>
            <a:endParaRPr lang="ru-RU" sz="800" dirty="0"/>
          </a:p>
          <a:p>
            <a:pPr algn="ctr">
              <a:defRPr/>
            </a:pPr>
            <a:r>
              <a:rPr lang="ru-RU" dirty="0"/>
              <a:t>0,1%</a:t>
            </a:r>
          </a:p>
          <a:p>
            <a:pPr algn="ctr">
              <a:defRPr/>
            </a:pPr>
            <a:r>
              <a:rPr lang="ru-RU" dirty="0"/>
              <a:t>2%</a:t>
            </a:r>
          </a:p>
          <a:p>
            <a:pPr algn="ctr">
              <a:defRPr/>
            </a:pPr>
            <a:r>
              <a:rPr lang="ru-RU" dirty="0"/>
              <a:t>0,5%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913" y="3176588"/>
            <a:ext cx="8843962" cy="646112"/>
          </a:xfrm>
          <a:prstGeom prst="rect">
            <a:avLst/>
          </a:prstGeom>
          <a:solidFill>
            <a:srgbClr val="CCECFF"/>
          </a:solidFill>
          <a:ln w="12700">
            <a:solidFill>
              <a:srgbClr val="66CC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    Уплатить налог на имущество в бюджет по месту нахождения имущества следует в срок</a:t>
            </a:r>
            <a:r>
              <a:rPr lang="ru-RU" alt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позднее 1 декабря</a:t>
            </a:r>
            <a:r>
              <a:rPr lang="ru-RU" alt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года, следующего за истекшим налоговым периодом.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179388" y="3894138"/>
            <a:ext cx="87550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уплаты налога на имущество физических лиц освобождаются категории граждан, установленные статьей 407 Налогового Кодекса РФ.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налогового периода 2021 года освободить от уплаты налога на имущество физических лиц объекты налогообложения, не используемые для предпринимательской деятельности, членов многодетных семей, имеющих пять и более несовершеннолетних детей. Основанием для предоставления указанной налоговой льготы являются сведения, представляемые ежегодно до 1 марта года, следующего за годом, за который представляются указанные сведения, в налоговые органы исполнительным органом государственной власти Республики Саха (Якутия), осуществляющим реализацию и совершенствование социальной политики в области социальной поддержки малоимущих и отдельных категорий граждан, в том числе семей с детьми, без заявления налогоплательщиков.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уплаты налога на имущество физических лиц за налоговый период 2022 года и на период до окончания специальной военной операции освобождаются: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лица, призванные Военным комиссариатом Республики Саха (Якутия) на военную службу по мобилизации в Вооруженные Силы Российской Федерации и члены их семей;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военнослужащие и граждане, заключившие в добровольном порядке контракты на выполнение специальных военных задач и принимающие (принимавшие) участие в специальной военной операции на территориях Украины, ДНР и ЛНР с 24.02.2022, а также на территориях Запорожской области и Херсонской областей с 30.09.2022, проживающих на территории Республики Саха (Якутия), и члены их семей;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лица, имеющие специальное звание полиции и военнослужащие, проходящие (проходившие) службу (военную службу) в Управлении Федеральной службы войск национальной гвардии РФ по РС (Я) и принимающие (принимавшие) участие в специальной военной операции на территориях Украины, ДНР и ЛНР с 24.02.2022, а также на территориях Запорожской области и Херсонской областей с 30.09.2022, и члены их семей;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9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члены семей лиц, на которых распространяется действие подпунктов «а», «б», «в» пункта 3 настоящей статьи. Под членами семьи в настоящем подпункте понимаются лица, отнесенные к членам семей военнослужащих, граждан, уволенных с военной службы, на которых распространяются соответствующие социальные гарантии. Компенсации. Согласно статье 2 Федерального закона от 27.05.1998 №76-ФЗ «О статусе военнослужащих», а именно: супруга (супруг); несовершеннолетние дети; дети старше 18 лет, ставшие инвалидами до достижения ими возраста 18 лет; дети в возрасте до 23 лет, обучающиеся в образовательных организациях по очной форме обучения; лица, находящиеся на иждивении военнослужащих.</a:t>
            </a:r>
          </a:p>
        </p:txBody>
      </p:sp>
      <p:pic>
        <p:nvPicPr>
          <p:cNvPr id="28681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-111125"/>
            <a:ext cx="73183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8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Налоговые доходы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C1DF6C-4A37-4C7B-ADBD-D282DC363C71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92651"/>
              </p:ext>
            </p:extLst>
          </p:nvPr>
        </p:nvGraphicFramePr>
        <p:xfrm>
          <a:off x="114300" y="1417638"/>
          <a:ext cx="8915399" cy="42783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29509"/>
                <a:gridCol w="936104"/>
                <a:gridCol w="1440160"/>
                <a:gridCol w="1224136"/>
                <a:gridCol w="864096"/>
                <a:gridCol w="864096"/>
                <a:gridCol w="857298"/>
              </a:tblGrid>
              <a:tr h="71530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7" marR="9143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Утверждено (первоначально) на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Уточненный бюджет на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7" marR="91437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7" marR="91437" marT="45715" marB="45715"/>
                </a:tc>
              </a:tr>
              <a:tr h="646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91437" marR="91437" marT="45718" marB="4571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155 247,9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157 574,1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157 574,1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183 343,0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191 761,4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200 439,1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</a:tr>
              <a:tr h="646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НДФЛ</a:t>
                      </a:r>
                    </a:p>
                  </a:txBody>
                  <a:tcPr marL="91437" marR="91437" marT="45718" marB="4571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145 899,0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145 849,0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145 849,0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164 939,2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173 274,3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181 771,1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</a:tr>
              <a:tr h="6907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Акцизы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8" marB="4571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</a:tr>
              <a:tr h="9327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Налог на имущество физических лиц</a:t>
                      </a:r>
                    </a:p>
                  </a:txBody>
                  <a:tcPr marL="91437" marR="91437" marT="45718" marB="4571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3 080,3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</a:tr>
              <a:tr h="646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91437" marR="91437" marT="45718" marB="4571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6 546,1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8 868,1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8 868,1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14 758,5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758,5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14 758,5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/>
                </a:tc>
              </a:tr>
            </a:tbl>
          </a:graphicData>
        </a:graphic>
      </p:graphicFrame>
      <p:pic>
        <p:nvPicPr>
          <p:cNvPr id="2975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87313"/>
            <a:ext cx="731838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59" name="TextBox 1"/>
          <p:cNvSpPr txBox="1">
            <a:spLocks noChangeArrowheads="1"/>
          </p:cNvSpPr>
          <p:nvPr/>
        </p:nvSpPr>
        <p:spPr bwMode="auto">
          <a:xfrm>
            <a:off x="7885113" y="933450"/>
            <a:ext cx="12080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1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7778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</a:rPr>
              <a:t>Неналоговые доходы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372930-74BF-4D2A-B85D-73734F0EE1AF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072017"/>
              </p:ext>
            </p:extLst>
          </p:nvPr>
        </p:nvGraphicFramePr>
        <p:xfrm>
          <a:off x="98425" y="1128713"/>
          <a:ext cx="8866188" cy="4833936"/>
        </p:xfrm>
        <a:graphic>
          <a:graphicData uri="http://schemas.openxmlformats.org/drawingml/2006/table">
            <a:tbl>
              <a:tblPr/>
              <a:tblGrid>
                <a:gridCol w="4041527"/>
                <a:gridCol w="1008112"/>
                <a:gridCol w="1152128"/>
                <a:gridCol w="936104"/>
                <a:gridCol w="864096"/>
                <a:gridCol w="864221"/>
              </a:tblGrid>
              <a:tr h="457319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</a:p>
                  </a:txBody>
                  <a:tcPr marL="91446" marR="9144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1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46" marR="9144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1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46" marR="9144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1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46" marR="9144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1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46" marR="9144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1E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1446" marR="91446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1E"/>
                    </a:solidFill>
                  </a:tcPr>
                </a:tc>
              </a:tr>
              <a:tr h="973520">
                <a:tc>
                  <a:txBody>
                    <a:bodyPr/>
                    <a:lstStyle>
                      <a:lvl1pPr marL="342900" indent="-3429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</a:t>
                      </a:r>
                    </a:p>
                  </a:txBody>
                  <a:tcPr marL="91446" marR="91446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22 276,7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21 593,1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22 769,2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23 212,1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23 672,7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</a:tr>
              <a:tr h="404563">
                <a:tc>
                  <a:txBody>
                    <a:bodyPr/>
                    <a:lstStyle>
                      <a:lvl1pPr marL="342900" indent="-3429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от государственных и муниципальных унитарных предприятий</a:t>
                      </a:r>
                    </a:p>
                  </a:txBody>
                  <a:tcPr marL="91446" marR="91446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361,5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</a:tr>
              <a:tr h="853680">
                <a:tc>
                  <a:txBody>
                    <a:bodyPr/>
                    <a:lstStyle>
                      <a:lvl1pPr marL="342900" indent="-3429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</a:t>
                      </a:r>
                    </a:p>
                  </a:txBody>
                  <a:tcPr marL="91446" marR="91446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970,8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1 355,5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1 569,0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1 627,3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1 689,1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</a:tr>
              <a:tr h="290396">
                <a:tc>
                  <a:txBody>
                    <a:bodyPr/>
                    <a:lstStyle>
                      <a:lvl1pPr marL="342900" indent="-3429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 marL="91446" marR="91446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3 885,4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8 543,2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8 927,6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9 329,4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</a:tr>
              <a:tr h="549629">
                <a:tc>
                  <a:txBody>
                    <a:bodyPr/>
                    <a:lstStyle>
                      <a:lvl1pPr marL="342900" indent="-3429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1446" marR="91446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396,6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</a:tr>
              <a:tr h="314717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</a:p>
                  </a:txBody>
                  <a:tcPr marL="91446" marR="91446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220,3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414,8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</a:tr>
              <a:tr h="549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91446" marR="91446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515,4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E6CC"/>
                    </a:solidFill>
                  </a:tcPr>
                </a:tc>
              </a:tr>
              <a:tr h="440483"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46" marR="91446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28 526,7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26 925,5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33 881,4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34 767,0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Trebuchet MS" panose="020B070302020209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34 691,2</a:t>
                      </a:r>
                      <a:endParaRPr kumimoji="0" lang="ru-RU" alt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7" marR="91447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3E7"/>
                    </a:solidFill>
                  </a:tcPr>
                </a:tc>
              </a:tr>
            </a:tbl>
          </a:graphicData>
        </a:graphic>
      </p:graphicFrame>
      <p:pic>
        <p:nvPicPr>
          <p:cNvPr id="3079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-80963"/>
            <a:ext cx="731838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7" name="TextBox 2"/>
          <p:cNvSpPr txBox="1">
            <a:spLocks noChangeArrowheads="1"/>
          </p:cNvSpPr>
          <p:nvPr/>
        </p:nvSpPr>
        <p:spPr bwMode="auto">
          <a:xfrm>
            <a:off x="7740650" y="852488"/>
            <a:ext cx="989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2"/>
          <p:cNvSpPr>
            <a:spLocks noGrp="1" noChangeArrowheads="1"/>
          </p:cNvSpPr>
          <p:nvPr>
            <p:ph type="title"/>
          </p:nvPr>
        </p:nvSpPr>
        <p:spPr>
          <a:xfrm>
            <a:off x="419100" y="530225"/>
            <a:ext cx="8305800" cy="909638"/>
          </a:xfrm>
        </p:spPr>
        <p:txBody>
          <a:bodyPr/>
          <a:lstStyle/>
          <a:p>
            <a:pPr algn="ctr" eaLnBrk="1" hangingPunct="1"/>
            <a:r>
              <a:rPr lang="ru-RU" altLang="ru-RU" sz="2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сферам деятельности</a:t>
            </a:r>
          </a:p>
        </p:txBody>
      </p:sp>
      <p:sp>
        <p:nvSpPr>
          <p:cNvPr id="31747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2E69AA-FE3C-4817-83DB-92A4B2BBDA85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430050"/>
              </p:ext>
            </p:extLst>
          </p:nvPr>
        </p:nvGraphicFramePr>
        <p:xfrm>
          <a:off x="539750" y="1196975"/>
          <a:ext cx="8147050" cy="4935538"/>
        </p:xfrm>
        <a:graphic>
          <a:graphicData uri="http://schemas.openxmlformats.org/drawingml/2006/table">
            <a:tbl>
              <a:tblPr/>
              <a:tblGrid>
                <a:gridCol w="4282267"/>
                <a:gridCol w="2067301"/>
                <a:gridCol w="1797482"/>
              </a:tblGrid>
              <a:tr h="119287">
                <a:tc gridSpan="2">
                  <a:txBody>
                    <a:bodyPr/>
                    <a:lstStyle/>
                    <a:p>
                      <a:pPr algn="r" fontAlgn="ctr"/>
                      <a:endParaRPr lang="ru-RU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Предусмотрено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проектом бюджета на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год, тыс.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% от общих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145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жилищно-коммунальное хозяйство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6 110,4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723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благоустройство поселка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25 251,3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494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социально-культурная сфера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14 731,3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18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ремонт и содержание   муниципального   имущества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7 564,2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3170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kumimoji="0"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транспортное обслуживание населения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8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-68263"/>
            <a:ext cx="7302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827088" y="366713"/>
            <a:ext cx="7848600" cy="17287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муниципального образования «Поселок  Айхал» </a:t>
            </a:r>
            <a:b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                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550" y="2519363"/>
            <a:ext cx="6624638" cy="280828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223 614,1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pPr algn="ctr" eaLnBrk="1" hangingPunct="1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233 493,3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  <a:p>
            <a:pPr algn="ctr" eaLnBrk="1" hangingPunct="1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-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242 095,1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3277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-100013"/>
            <a:ext cx="730250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866775" y="85725"/>
            <a:ext cx="7893050" cy="9334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социокультурного пространства на территории МО «Поселок Айхал» </a:t>
            </a:r>
            <a:r>
              <a:rPr lang="ru-RU" altLang="ru-RU" sz="28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2022-2027 </a:t>
            </a:r>
            <a:r>
              <a:rPr lang="ru-RU" altLang="ru-RU" sz="28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г.г.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18BA78-4005-468F-90EE-ED4902E0C79B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1398588"/>
            <a:ext cx="8748712" cy="646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культурного потенциала и культурного наследия п. Айхал. Создание новых форм досуга для населения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505075"/>
            <a:ext cx="4572000" cy="40624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Увеличить количество культурно-массовых и информационно-просветительских мероприятий, направленных на обогащение духовного и творческого потенциала и активизацию социально-культурной жизни населения;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Увеличить количество горожан, принявших участие в творческих конкурсах различных уровней за пределами поселка;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Увеличить количество детей и молодежи, получившие призовые места в творческих конкурсах;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Увеличить количество жителей города, принявших участие в мероприятиях, посвященным национальным праздникам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увеличение числа национальных общин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TextBox 8"/>
          <p:cNvSpPr txBox="1">
            <a:spLocks noChangeArrowheads="1"/>
          </p:cNvSpPr>
          <p:nvPr/>
        </p:nvSpPr>
        <p:spPr bwMode="auto">
          <a:xfrm>
            <a:off x="119063" y="2185988"/>
            <a:ext cx="639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87316"/>
              </p:ext>
            </p:extLst>
          </p:nvPr>
        </p:nvGraphicFramePr>
        <p:xfrm>
          <a:off x="179388" y="2555875"/>
          <a:ext cx="4173538" cy="1077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621"/>
                <a:gridCol w="878639"/>
                <a:gridCol w="878639"/>
                <a:gridCol w="878639"/>
              </a:tblGrid>
              <a:tr h="30473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9" marR="91429" marT="45686" marB="45686"/>
                </a:tc>
              </a:tr>
              <a:tr h="773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9" marR="91429" marT="45686" marB="45686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4 166,5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6 548,0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6 689,7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732588" y="2125663"/>
            <a:ext cx="431800" cy="298450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3817" name="Рисунок 12" descr="город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75075"/>
            <a:ext cx="4173537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-77788"/>
            <a:ext cx="73183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79375"/>
            <a:ext cx="7705725" cy="12969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511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реализации молодежной политики в МО «Поселок Айхал» на 2022 – </a:t>
            </a:r>
            <a:r>
              <a:rPr lang="ru-RU" sz="2400" b="1" dirty="0" smtClean="0">
                <a:solidFill>
                  <a:srgbClr val="511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400" b="1" dirty="0">
                <a:solidFill>
                  <a:srgbClr val="511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400" dirty="0">
                <a:solidFill>
                  <a:srgbClr val="511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511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51118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77E8C0-0B4A-4FB4-B84F-664156BE35A3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1125538"/>
            <a:ext cx="8855075" cy="147796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государственной политики Президента РФ, Правительства РС (Я), решений районного Совета, направленной на формирование активного вовлечение молодых граждан во все сферы жизнедеятельности общества и создание условий для самореализации молодых граждан.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057525"/>
            <a:ext cx="4362450" cy="28007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Увеличение количества детей и молодежи, вовлеченных в мероприятия гражданско-патриотической направленности;</a:t>
            </a:r>
          </a:p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Увеличение количества мероприятий для детей и молодежи;</a:t>
            </a:r>
          </a:p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Увеличение количества детей и молодежи, принимающих участие в</a:t>
            </a:r>
          </a:p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деятельности общественных организаций и объединений;</a:t>
            </a:r>
          </a:p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Организация занятости студентов.</a:t>
            </a:r>
          </a:p>
        </p:txBody>
      </p:sp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120650" y="2687638"/>
            <a:ext cx="6180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pic>
        <p:nvPicPr>
          <p:cNvPr id="34823" name="Picture 2" descr="C:\Users\Ольга\Desktop\Айгуль\ba9a52ddc4f19b526b17d5123cab19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6" b="-10194"/>
          <a:stretch>
            <a:fillRect/>
          </a:stretch>
        </p:blipFill>
        <p:spPr bwMode="auto">
          <a:xfrm>
            <a:off x="209550" y="4545013"/>
            <a:ext cx="41465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517808"/>
              </p:ext>
            </p:extLst>
          </p:nvPr>
        </p:nvGraphicFramePr>
        <p:xfrm>
          <a:off x="209550" y="3057525"/>
          <a:ext cx="4146551" cy="148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098"/>
                <a:gridCol w="1008112"/>
                <a:gridCol w="936104"/>
                <a:gridCol w="1008237"/>
              </a:tblGrid>
              <a:tr h="657257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b="1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b="1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9" marR="91419" marT="45684" marB="456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19" marR="91419" marT="45684" marB="45684"/>
                </a:tc>
              </a:tr>
              <a:tr h="830231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19" marR="91419" marT="45684" marB="4568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972,5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696,0</a:t>
                      </a:r>
                    </a:p>
                  </a:txBody>
                  <a:tcPr marL="9525" marR="9525" marT="952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696,6</a:t>
                      </a:r>
                    </a:p>
                  </a:txBody>
                  <a:tcPr marL="9525" marR="9525" marT="9521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34841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-123825"/>
            <a:ext cx="731838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971550" y="163513"/>
            <a:ext cx="7956550" cy="8509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на территории МО «Поселок Айхал» на 2022-2027 годы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28C482-2CF4-4AC4-B12A-8F9171152AF4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1052513"/>
            <a:ext cx="8748712" cy="120015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укрепления здоровья населения путем развития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спорта;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пропаганда здорового образа жизни, популяризации массового спорта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1925" y="2847975"/>
            <a:ext cx="3686175" cy="34163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1. Повышение качества проводимых спортивно – массовых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мероприятий.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Увеличение доли граждан поселения, систематически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занимающихся физической культу рой и спортом.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3. Сохранение и укрепление здоровья, развитие физической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культуры населения.</a:t>
            </a:r>
          </a:p>
        </p:txBody>
      </p:sp>
      <p:sp>
        <p:nvSpPr>
          <p:cNvPr id="35846" name="TextBox 8"/>
          <p:cNvSpPr txBox="1">
            <a:spLocks noChangeArrowheads="1"/>
          </p:cNvSpPr>
          <p:nvPr/>
        </p:nvSpPr>
        <p:spPr bwMode="auto">
          <a:xfrm>
            <a:off x="107950" y="2222500"/>
            <a:ext cx="583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7231"/>
              </p:ext>
            </p:extLst>
          </p:nvPr>
        </p:nvGraphicFramePr>
        <p:xfrm>
          <a:off x="134938" y="2636838"/>
          <a:ext cx="4905375" cy="130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245"/>
                <a:gridCol w="1032710"/>
                <a:gridCol w="1032710"/>
                <a:gridCol w="1032710"/>
              </a:tblGrid>
              <a:tr h="51835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5" marR="91435" marT="45724" marB="45724" anchor="ctr"/>
                </a:tc>
              </a:tr>
              <a:tr h="7881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35" marR="91435" marT="45724" marB="45724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580,0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580,0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507163" y="2290763"/>
            <a:ext cx="1449387" cy="544512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5865" name="Picture 2" descr="C:\Users\Ольга\Desktop\Айгуль\ba9a52ddc4f19b526b17d5123cab19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87800"/>
            <a:ext cx="490537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101600"/>
            <a:ext cx="731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00013"/>
            <a:ext cx="731838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455613"/>
            <a:ext cx="8532812" cy="10287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500" b="1" u="sng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altLang="ru-RU" sz="3500" dirty="0"/>
              <a:t/>
            </a:r>
            <a:br>
              <a:rPr lang="ru-RU" altLang="ru-RU" sz="3500" dirty="0"/>
            </a:br>
            <a:endParaRPr lang="ru-RU" altLang="ru-RU" sz="3500" dirty="0"/>
          </a:p>
        </p:txBody>
      </p:sp>
      <p:pic>
        <p:nvPicPr>
          <p:cNvPr id="14339" name="Picture 19" descr="wide blue arrow with fade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1557338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236663" y="1919288"/>
            <a:ext cx="6848475" cy="646112"/>
          </a:xfrm>
          <a:prstGeom prst="rect">
            <a:avLst/>
          </a:prstGeom>
          <a:gradFill rotWithShape="1">
            <a:gsLst>
              <a:gs pos="0">
                <a:schemeClr val="accent5">
                  <a:lumMod val="90000"/>
                </a:schemeClr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 typeface="Wingdings" pitchFamily="2" charset="2"/>
              <a:buNone/>
              <a:defRPr/>
            </a:pPr>
            <a:r>
              <a:rPr lang="ru-RU" sz="2000" dirty="0"/>
              <a:t>Бюджетное послание Президента Российской Федерации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236663" y="2870200"/>
            <a:ext cx="6848475" cy="923925"/>
          </a:xfrm>
          <a:prstGeom prst="rect">
            <a:avLst/>
          </a:prstGeom>
          <a:gradFill rotWithShape="1">
            <a:gsLst>
              <a:gs pos="0">
                <a:schemeClr val="accent5">
                  <a:lumMod val="90000"/>
                </a:schemeClr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/>
              <a:t>Послание Президента Республики Саха (Якутия), в котором определяются основные направления бюджетной и налоговой политики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236663" y="4046538"/>
            <a:ext cx="6848475" cy="646112"/>
          </a:xfrm>
          <a:prstGeom prst="rect">
            <a:avLst/>
          </a:prstGeom>
          <a:gradFill rotWithShape="1">
            <a:gsLst>
              <a:gs pos="0">
                <a:schemeClr val="accent5">
                  <a:lumMod val="90000"/>
                </a:schemeClr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/>
              <a:t>Основные параметры социально-экономического развития поселка</a:t>
            </a:r>
            <a:endParaRPr lang="ru-RU" altLang="ru-RU" sz="2000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1236663" y="4994275"/>
            <a:ext cx="6848475" cy="369888"/>
          </a:xfrm>
          <a:prstGeom prst="rect">
            <a:avLst/>
          </a:prstGeom>
          <a:gradFill rotWithShape="1">
            <a:gsLst>
              <a:gs pos="0">
                <a:schemeClr val="accent5">
                  <a:lumMod val="90000"/>
                </a:schemeClr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/>
              <a:t>Муниципальные программы</a:t>
            </a:r>
          </a:p>
        </p:txBody>
      </p:sp>
      <p:pic>
        <p:nvPicPr>
          <p:cNvPr id="1434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-122238"/>
            <a:ext cx="731838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9825" y="481013"/>
            <a:ext cx="72072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Документы, на основании которых</a:t>
            </a:r>
            <a:b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составляется проект поселкового бюджета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187450" y="228600"/>
            <a:ext cx="7605713" cy="850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населения МО «Поселок Айхал» Мирнинского района Республики Саха (Якутия) на 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2025-2030 </a:t>
            </a: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25F2B-1C46-4DB2-874B-6C18B4DC7149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338" y="1309688"/>
            <a:ext cx="8928100" cy="584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Повышение социального благополучия населения, улучшение социальной инфраструктуры п. Айхал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363" y="2474913"/>
            <a:ext cx="4130675" cy="4400550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Реализация Программы должна обеспечить следующие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достижения: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повышение уровня и качества жизни отдельных категорий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граждан, в том числе граждан, находящихся в трудной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жизненной ситуации;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укрепление института семьи, развитие и сохранение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семейных ценностей;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активное участие граждан пожилого возраста, инвалидов в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основных направлениях деятельности и жизни общества;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доступность для инвалидов и других маломобильных групп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населения приоритетных объектов социальной, транспортной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инфраструктуры поселка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19050" y="1974850"/>
            <a:ext cx="5688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648450" y="1974850"/>
            <a:ext cx="947738" cy="48101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6872" name="Picture 2" descr="C:\Users\Ольга\Desktop\Айгуль\ba9a52ddc4f19b526b17d5123cab19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081463"/>
            <a:ext cx="450215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99149"/>
              </p:ext>
            </p:extLst>
          </p:nvPr>
        </p:nvGraphicFramePr>
        <p:xfrm>
          <a:off x="160338" y="2474913"/>
          <a:ext cx="4556125" cy="140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507"/>
                <a:gridCol w="936196"/>
                <a:gridCol w="1008211"/>
                <a:gridCol w="1008211"/>
              </a:tblGrid>
              <a:tr h="619378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74" marR="9147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74" marR="9147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74" marR="91474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74" marR="91474" marT="45725" marB="45725" anchor="ctr"/>
                </a:tc>
              </a:tr>
              <a:tr h="782384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74" marR="91474" marT="45725" marB="457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36890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49225"/>
            <a:ext cx="731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114425" y="96838"/>
            <a:ext cx="7812088" cy="8509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муниципального образования «Поселок Айхал» на 2022-2027 годы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F09B1F-9259-4C81-AD6D-EBEDEE1DD276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" y="1193800"/>
            <a:ext cx="8748713" cy="922338"/>
          </a:xfrm>
          <a:prstGeom prst="rect">
            <a:avLst/>
          </a:prstGeom>
          <a:solidFill>
            <a:srgbClr val="56CAC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работа по комплексному благоустройству территорий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поселка в целях улучшения качества жизни населения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7100" y="2571750"/>
            <a:ext cx="4284663" cy="4262438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1. Увеличение количества посаженных деревьев, кустарников.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2. Уменьшение количества брошенных кузовов и самовольно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установленных гаражей, контейнеров; уменьшение количества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несанкционированных свалок.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3. Повышение уровня благоустройства территории поселка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посредствам содержания и обслуживания территорий общего пользования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4. Улучшение внешнего облика поселка в том числе: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создание праздничной атмосферы в предновогодние дни, новогодние и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рождественские праздники.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увеличение количества спортивно-оздоровительных, обучающих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площадок, а также расширение существующих детских игровых площадок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на территории поселка Айхал.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5. Повышение уровня благоустроенных общественных мест по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участию в программе ПМИ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6. Количество задействованных летних трудовых отрядов на</a:t>
            </a:r>
          </a:p>
          <a:p>
            <a:pPr algn="just" eaLnBrk="1" hangingPunct="1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территории общего пользования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7. Повышение надёжности и эффективности электрических сетей.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8. Соблюдение законодательства в области похоронного дела.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203200" y="2266950"/>
            <a:ext cx="5881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175508"/>
              </p:ext>
            </p:extLst>
          </p:nvPr>
        </p:nvGraphicFramePr>
        <p:xfrm>
          <a:off x="203200" y="2636838"/>
          <a:ext cx="4383087" cy="1327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472"/>
                <a:gridCol w="936104"/>
                <a:gridCol w="1008112"/>
                <a:gridCol w="1022399"/>
              </a:tblGrid>
              <a:tr h="50425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T="45723" marB="45723" anchor="ctr"/>
                </a:tc>
              </a:tr>
              <a:tr h="8228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T="45723" marB="4572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21 723,4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26 853,1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26 683,3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721475" y="2116138"/>
            <a:ext cx="287338" cy="433387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7913" name="Рисунок 12" descr="город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963988"/>
            <a:ext cx="4383088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-1730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275" y="952500"/>
            <a:ext cx="8677275" cy="1169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уровня качества и комфорта дворовых территорий муниципального образования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уровня комфорта территорий общего пользования (парки, скверы, улицы, площади)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уровня вовлеченности заинтересованных граждан, организаций в реализацию мероприятий по благоустройству территории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860675"/>
            <a:ext cx="4529138" cy="31702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Создание системы «обратной связи» с населением и возможности участия заинтересованных лиц (граждан, организаций), студенческих строительных отрядов и волонтеров в реализации муниципальной программы.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Благоустройство и улучшения эстетического вида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дворовых территорий в соответствие с современными требованиями.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Создание условий для активного отдыха детей и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взрослых, маломобильных групп, а также комплексное благоустройство и озеленение общественных пространств в соответствие с современными требованиями.</a:t>
            </a:r>
          </a:p>
        </p:txBody>
      </p:sp>
      <p:sp>
        <p:nvSpPr>
          <p:cNvPr id="38916" name="TextBox 8"/>
          <p:cNvSpPr txBox="1">
            <a:spLocks noChangeArrowheads="1"/>
          </p:cNvSpPr>
          <p:nvPr/>
        </p:nvSpPr>
        <p:spPr bwMode="auto">
          <a:xfrm>
            <a:off x="168275" y="2159000"/>
            <a:ext cx="5699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252752"/>
              </p:ext>
            </p:extLst>
          </p:nvPr>
        </p:nvGraphicFramePr>
        <p:xfrm>
          <a:off x="42863" y="2725738"/>
          <a:ext cx="4529137" cy="131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809"/>
                <a:gridCol w="1080120"/>
                <a:gridCol w="936104"/>
                <a:gridCol w="936104"/>
              </a:tblGrid>
              <a:tr h="579476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7" marR="91427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7" marR="91427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7" marR="91427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7" marR="91427" marT="45743" marB="45743" anchor="ctr"/>
                </a:tc>
              </a:tr>
              <a:tr h="73179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7" marR="91427" marT="45743" marB="4574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502400" y="2297113"/>
            <a:ext cx="720725" cy="428625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935" name="Заголовок 1"/>
          <p:cNvSpPr txBox="1">
            <a:spLocks/>
          </p:cNvSpPr>
          <p:nvPr/>
        </p:nvSpPr>
        <p:spPr bwMode="auto">
          <a:xfrm>
            <a:off x="1427163" y="69850"/>
            <a:ext cx="74866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комфортной городской среды          МО «Поселок Айхал» на 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2018-2027 </a:t>
            </a: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pic>
        <p:nvPicPr>
          <p:cNvPr id="38936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038600"/>
            <a:ext cx="45291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-153988"/>
            <a:ext cx="73183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168400" y="120650"/>
            <a:ext cx="7777163" cy="10096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развитие транспортной инфраструктуры</a:t>
            </a:r>
            <a:b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«Поселок Айхал» на 2022 – 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FC0F12-BB96-4EF3-8E1C-438EFF599A1C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438" y="1114425"/>
            <a:ext cx="8747125" cy="1169988"/>
          </a:xfrm>
          <a:prstGeom prst="rect">
            <a:avLst/>
          </a:prstGeom>
          <a:solidFill>
            <a:srgbClr val="56CAC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современной и эффективной транспортной инфраструктуры, обеспечивающей ускорение товародвижения и снижение транспортных издержек в экономике;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доступности услуг транспортного комплекса для населения;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комплексной безопасности и устойчивости транспортной системы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750" y="2862263"/>
            <a:ext cx="4284663" cy="397033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1. Проведение разъяснительной и предупредительно-профилактической работы среди населения по вопросам обеспечения реализации программы безопасности дорожного движения с использованием СМИ;</a:t>
            </a:r>
          </a:p>
          <a:p>
            <a:pPr algn="just" eaLnBrk="1" hangingPunct="1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2. Информационно-пропагандистское обеспечение</a:t>
            </a:r>
          </a:p>
          <a:p>
            <a:pPr algn="just" eaLnBrk="1" hangingPunct="1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мероприятий по повышению безопасности дорожного движения;</a:t>
            </a:r>
          </a:p>
          <a:p>
            <a:pPr algn="just" eaLnBrk="1" hangingPunct="1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3. Профилактика детского дорожно–транспортного травматизма;</a:t>
            </a:r>
          </a:p>
          <a:p>
            <a:pPr algn="just" eaLnBrk="1" hangingPunct="1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4. Обеспечение контроля за выполнением мероприятий по обеспечению безопасности дорожного движения;</a:t>
            </a:r>
          </a:p>
          <a:p>
            <a:pPr algn="just" eaLnBrk="1" hangingPunct="1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5. Развитие системы организации движения транспортных средств и пешеходов и повышение безопасности дорожных условий;</a:t>
            </a:r>
          </a:p>
          <a:p>
            <a:pPr algn="just" eaLnBrk="1" hangingPunct="1"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6. Организации деятельности по предупреждению аварийности</a:t>
            </a:r>
          </a:p>
        </p:txBody>
      </p: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14288" y="2433638"/>
            <a:ext cx="549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37208"/>
              </p:ext>
            </p:extLst>
          </p:nvPr>
        </p:nvGraphicFramePr>
        <p:xfrm>
          <a:off x="255588" y="2863850"/>
          <a:ext cx="4117976" cy="107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150"/>
                <a:gridCol w="866942"/>
                <a:gridCol w="866942"/>
                <a:gridCol w="866942"/>
              </a:tblGrid>
              <a:tr h="30509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9" marR="9140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09" marR="9140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09" marR="9140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09" marR="91409" marT="45734" marB="45734"/>
                </a:tc>
              </a:tr>
              <a:tr h="7744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09" marR="91409" marT="45734" marB="45734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14 876,7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9 409,2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8 209,0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786563" y="2395538"/>
            <a:ext cx="287337" cy="384175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9961" name="Рисунок 12" descr="город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4102100"/>
            <a:ext cx="404971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171450"/>
            <a:ext cx="7318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079500" y="38100"/>
            <a:ext cx="7713663" cy="850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 МО «Поселок Айхал»  </a:t>
            </a:r>
            <a:b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2022-2027 </a:t>
            </a: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0186D6-FCA2-4D69-A9A2-26462B31C476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113" y="1274763"/>
            <a:ext cx="8824912" cy="1200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Сократить расходы бюджета МО «Поселок Айхал» на обеспечение энергетическими ресурсами и эффективное использование энергетическими ресурсами за счет реализации энергосберегающих мероприятий.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363" y="3065463"/>
            <a:ext cx="4030662" cy="203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Снижение объема потребления энергоносителей на объектах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муниципальной собственности за счет установки приборов учета и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эффективного использования энергетических ресурсов.</a:t>
            </a:r>
          </a:p>
        </p:txBody>
      </p:sp>
      <p:sp>
        <p:nvSpPr>
          <p:cNvPr id="40966" name="TextBox 8"/>
          <p:cNvSpPr txBox="1">
            <a:spLocks noChangeArrowheads="1"/>
          </p:cNvSpPr>
          <p:nvPr/>
        </p:nvSpPr>
        <p:spPr bwMode="auto">
          <a:xfrm>
            <a:off x="0" y="2570163"/>
            <a:ext cx="5364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53407"/>
              </p:ext>
            </p:extLst>
          </p:nvPr>
        </p:nvGraphicFramePr>
        <p:xfrm>
          <a:off x="17463" y="2940050"/>
          <a:ext cx="4772024" cy="131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226"/>
                <a:gridCol w="1056498"/>
                <a:gridCol w="984650"/>
                <a:gridCol w="984650"/>
              </a:tblGrid>
              <a:tr h="579396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6" marR="91466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66" marR="91466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66" marR="91466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66" marR="91466" marT="45725" marB="45725" anchor="ctr"/>
                </a:tc>
              </a:tr>
              <a:tr h="73187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66" marR="91466" marT="45725" marB="457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2 294,2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8" marR="9528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8" marR="9528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8" marR="9528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0984" name="Picture 2" descr="C:\Users\Ольга\Desktop\Айгуль\ba9a52ddc4f19b526b17d5123cab19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9425"/>
            <a:ext cx="4772025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Выгнутая влево стрелка 12"/>
          <p:cNvSpPr/>
          <p:nvPr/>
        </p:nvSpPr>
        <p:spPr>
          <a:xfrm>
            <a:off x="6084888" y="2695575"/>
            <a:ext cx="1582737" cy="369888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77800"/>
            <a:ext cx="731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758825" y="136525"/>
            <a:ext cx="8358188" cy="850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развитие малого и среднего предпринимательства в МО «Поселок Айхал» на 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2022-2027 </a:t>
            </a: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834DBA-7D67-4A5C-BF61-C2129642C481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00" y="1057275"/>
            <a:ext cx="8786813" cy="1570038"/>
          </a:xfrm>
          <a:prstGeom prst="rect">
            <a:avLst/>
          </a:prstGeom>
          <a:solidFill>
            <a:srgbClr val="56CAC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обеспечение благоприятных условий для развития и повышения конкурентоспособности малого и среднего предпринимательства, а также физических лиц, не являющихся индивидуальными предпринимателями и применяющих специальный налоговый режим «Налог на профессиональный доход» (далее также – самозанятые граждане) на территории МО «Поселок Айхал»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2163" y="3141663"/>
            <a:ext cx="4514850" cy="3508375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Сохранение количества уже существующих и прирост новых субъектов СМСП и самозанятых;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Прирост количества СМСП и самозанятых граждан, получивших финансовую поддержку;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Совершенствование стартовых условий для предпринимательской деятельности (грантовая поддержка);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Постепенное увеличение количества СМСП арендуемых помещений и земельных участков, принадлежащих МО «Поселок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Айхал»;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Увеличение количества проведенных заседаний Координационного совета по развитию предпринимательства и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формированию благоприятного инвестиционного климата в МО «Поселок Айхал»;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Увеличение количества мероприятий по привлечению внимания к существующим СМСП, развитию их конкурентоспособности и повышению престижа</a:t>
            </a:r>
          </a:p>
          <a:p>
            <a:pPr algn="just" eaLnBrk="1" hangingPunct="1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предпринимательской деятельности, в т.ч среди самозанятых</a:t>
            </a:r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50800" y="2643188"/>
            <a:ext cx="560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5950"/>
              </p:ext>
            </p:extLst>
          </p:nvPr>
        </p:nvGraphicFramePr>
        <p:xfrm>
          <a:off x="138113" y="2941638"/>
          <a:ext cx="4403724" cy="974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427"/>
                <a:gridCol w="927099"/>
                <a:gridCol w="927099"/>
                <a:gridCol w="927099"/>
              </a:tblGrid>
              <a:tr h="304641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6" marR="91416" marT="45641" marB="4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16" marR="91416" marT="45641" marB="4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16" marR="91416" marT="45641" marB="456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16" marR="91416" marT="45641" marB="45641"/>
                </a:tc>
              </a:tr>
              <a:tr h="6700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16" marR="91416" marT="45641" marB="4564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0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06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678613" y="2620963"/>
            <a:ext cx="287337" cy="392112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200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-100013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0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933825"/>
            <a:ext cx="4383087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279525" y="47625"/>
            <a:ext cx="7632700" cy="8509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на территории МО «Поселок Айхал» на 2022-2027 годы</a:t>
            </a: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6C3423-1826-45F9-9000-00FCFE75171D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513" y="968375"/>
            <a:ext cx="8748712" cy="1200150"/>
          </a:xfrm>
          <a:prstGeom prst="rect">
            <a:avLst/>
          </a:prstGeom>
          <a:solidFill>
            <a:srgbClr val="56CAC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рисков возникновения и смягчение последствий чрезвычайных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ситуаций природного и техногенного характера, а также обеспечение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 населения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9950" y="3325813"/>
            <a:ext cx="4284663" cy="2338387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1. Недопущение чрезвычайных ситуаций, повышение уровня безопасности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населения от угроз природного и техногенного характера.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 Минимизация ущерба, причиненного в результате пожаров.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 Сокращение количества погибших на пожарах.</a:t>
            </a:r>
          </a:p>
        </p:txBody>
      </p:sp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7938" y="2197100"/>
            <a:ext cx="5211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05449"/>
              </p:ext>
            </p:extLst>
          </p:nvPr>
        </p:nvGraphicFramePr>
        <p:xfrm>
          <a:off x="179388" y="2636838"/>
          <a:ext cx="4464049" cy="97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652"/>
                <a:gridCol w="939799"/>
                <a:gridCol w="939799"/>
                <a:gridCol w="939799"/>
              </a:tblGrid>
              <a:tr h="30483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/>
                </a:tc>
              </a:tr>
              <a:tr h="6714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8" marR="91428" marT="45736" marB="45736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6 158,5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678613" y="2262188"/>
            <a:ext cx="287337" cy="923925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303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82550"/>
            <a:ext cx="731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4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683000"/>
            <a:ext cx="4419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750888" y="47625"/>
            <a:ext cx="8161337" cy="850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общественного порядка и профилактики правонарушений на территории МО «Поселок Айхал» на 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2025-2030 </a:t>
            </a:r>
            <a:r>
              <a:rPr lang="ru-RU" altLang="ru-RU" sz="24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3901AC-2089-4340-ADB4-CD4D2020B94B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1252538"/>
            <a:ext cx="8496300" cy="922337"/>
          </a:xfrm>
          <a:prstGeom prst="rect">
            <a:avLst/>
          </a:prstGeom>
          <a:solidFill>
            <a:srgbClr val="56CAC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профилактики правонарушений на территории муниципального образования «Поселок Айхал»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9338" y="2708275"/>
            <a:ext cx="4238625" cy="26162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уменьшение общего числа совершаемых преступлений и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правонарушений;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оздоровление обстановки на улицах и других общественных местах;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улучшение профилактики правонарушений в среде несовершеннолетних</a:t>
            </a:r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7938" y="2197100"/>
            <a:ext cx="5211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23641"/>
              </p:ext>
            </p:extLst>
          </p:nvPr>
        </p:nvGraphicFramePr>
        <p:xfrm>
          <a:off x="179388" y="2636838"/>
          <a:ext cx="4464049" cy="97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652"/>
                <a:gridCol w="939799"/>
                <a:gridCol w="872057"/>
                <a:gridCol w="1007541"/>
              </a:tblGrid>
              <a:tr h="30483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 anchor="ctr"/>
                </a:tc>
              </a:tr>
              <a:tr h="6714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8" marR="91428" marT="45736" marB="45736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678613" y="2262188"/>
            <a:ext cx="287337" cy="446087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405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82550"/>
            <a:ext cx="731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8" name="Рисунок 6"/>
          <p:cNvSpPr>
            <a:spLocks noChangeAspect="1" noChangeArrowheads="1"/>
          </p:cNvSpPr>
          <p:nvPr/>
        </p:nvSpPr>
        <p:spPr bwMode="auto">
          <a:xfrm>
            <a:off x="420688" y="3683000"/>
            <a:ext cx="40433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279525" y="47625"/>
            <a:ext cx="7632700" cy="8509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жильем молодых семей МО «Поселок Айхал» на 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</a:t>
            </a:r>
            <a:r>
              <a:rPr lang="en-US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12E204-455F-46D4-B615-219C6E351593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947738"/>
            <a:ext cx="8874125" cy="1200150"/>
          </a:xfrm>
          <a:prstGeom prst="rect">
            <a:avLst/>
          </a:prstGeom>
          <a:solidFill>
            <a:srgbClr val="56CAC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государственной и муниципальной поддержки в улучшении жилищных условий молодых семей, признанных в установленном действующим законодательством РФ порядке нуждающимися в жилых помещениях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9950" y="3325813"/>
            <a:ext cx="4418013" cy="178435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Увеличение количества молодых семей МО «Поселок Айхал», улучшивших жилищные условия посредством предоставления свидетельств на получение социальных выплат</a:t>
            </a: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7938" y="2197100"/>
            <a:ext cx="493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тыс.руб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624982"/>
              </p:ext>
            </p:extLst>
          </p:nvPr>
        </p:nvGraphicFramePr>
        <p:xfrm>
          <a:off x="179388" y="2636838"/>
          <a:ext cx="4464049" cy="97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652"/>
                <a:gridCol w="939799"/>
                <a:gridCol w="939799"/>
                <a:gridCol w="939799"/>
              </a:tblGrid>
              <a:tr h="304832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36" marB="45736"/>
                </a:tc>
              </a:tr>
              <a:tr h="6714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8" marR="91428" marT="45736" marB="45736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2 892,3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6616700" y="2220913"/>
            <a:ext cx="287338" cy="850900"/>
          </a:xfrm>
          <a:prstGeom prst="downArrow">
            <a:avLst>
              <a:gd name="adj1" fmla="val 50000"/>
              <a:gd name="adj2" fmla="val 5189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508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82550"/>
            <a:ext cx="731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2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33800"/>
            <a:ext cx="44640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497D59-9FF6-4FA7-8E5E-D8E715D5AA71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1052513"/>
            <a:ext cx="8928100" cy="9239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стимулирование деятельности социально ориентированных некоммерческих организаций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563" y="2505075"/>
            <a:ext cx="4625975" cy="3694113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ctr" eaLnBrk="1" hangingPunct="1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создание условий для деятельности СО НКО посредством оказания им финансовой, имущественной, информационной,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консультационной поддержки;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привлечение СО НКО в сферу оказания услуг населению муниципального образования;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создание постоянно действующей системы взаимодействия органов местного самоуправления муниципального образования, СО НКО и населения муниципального образования.</a:t>
            </a:r>
          </a:p>
          <a:p>
            <a:pPr algn="ctr" eaLnBrk="1" hangingPunct="1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TextBox 8"/>
          <p:cNvSpPr txBox="1">
            <a:spLocks noChangeArrowheads="1"/>
          </p:cNvSpPr>
          <p:nvPr/>
        </p:nvSpPr>
        <p:spPr bwMode="auto">
          <a:xfrm>
            <a:off x="96838" y="1976438"/>
            <a:ext cx="4460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тыс.руб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659563" y="1989138"/>
            <a:ext cx="576262" cy="5032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75256"/>
              </p:ext>
            </p:extLst>
          </p:nvPr>
        </p:nvGraphicFramePr>
        <p:xfrm>
          <a:off x="123825" y="2266950"/>
          <a:ext cx="4229100" cy="1449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831"/>
                <a:gridCol w="936104"/>
                <a:gridCol w="936104"/>
                <a:gridCol w="1005061"/>
              </a:tblGrid>
              <a:tr h="667025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699" marB="456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699" marB="45699" anchor="ctr"/>
                </a:tc>
              </a:tr>
              <a:tr h="78236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8" marR="91428" marT="45699" marB="4569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6104" name="Заголовок 1"/>
          <p:cNvSpPr txBox="1">
            <a:spLocks/>
          </p:cNvSpPr>
          <p:nvPr/>
        </p:nvSpPr>
        <p:spPr bwMode="auto">
          <a:xfrm>
            <a:off x="1042988" y="-112713"/>
            <a:ext cx="792162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социально ориентированных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некоммерческих организаций муниципального образования «Поселок Айхал» на 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10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14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6" name="Рисунок 3"/>
          <p:cNvSpPr>
            <a:spLocks noChangeAspect="1" noChangeArrowheads="1"/>
          </p:cNvSpPr>
          <p:nvPr/>
        </p:nvSpPr>
        <p:spPr bwMode="auto">
          <a:xfrm>
            <a:off x="123825" y="3851275"/>
            <a:ext cx="42291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610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716338"/>
            <a:ext cx="42291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96988" y="193675"/>
            <a:ext cx="6550025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79388" y="1484313"/>
            <a:ext cx="8424862" cy="4608512"/>
          </a:xfrm>
        </p:spPr>
        <p:txBody>
          <a:bodyPr rtlCol="0">
            <a:normAutofit fontScale="92500"/>
          </a:bodyPr>
          <a:lstStyle/>
          <a:p>
            <a:pPr indent="449263" algn="just" eaLnBrk="1" fontAlgn="auto" hangingPunct="1">
              <a:lnSpc>
                <a:spcPct val="115000"/>
              </a:lnSpc>
              <a:spcAft>
                <a:spcPts val="100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повышение устойчивости бюджета; гарантированное исполнение всех социальных обязательств;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263" algn="just" eaLnBrk="1" fontAlgn="auto" hangingPunct="1">
              <a:lnSpc>
                <a:spcPct val="115000"/>
              </a:lnSpc>
              <a:spcAft>
                <a:spcPts val="100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бюджета на основе объективной оценки ожидаемого исполнения в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и объективного прогноза показателей социально-экономического развития;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263" algn="just" eaLnBrk="1" fontAlgn="auto" hangingPunct="1">
              <a:lnSpc>
                <a:spcPct val="115000"/>
              </a:lnSpc>
              <a:spcAft>
                <a:spcPts val="100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бюджетными ресурсами, в том числе за счет оптимизации деятельности органов местного самоуправления;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263" algn="just" eaLnBrk="1" fontAlgn="auto" hangingPunct="1">
              <a:lnSpc>
                <a:spcPct val="115000"/>
              </a:lnSpc>
              <a:spcAft>
                <a:spcPts val="100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налогового потенциала за счет вовлечения в налоговый оборот ранее неучтенных объектов;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263" algn="just" eaLnBrk="1" fontAlgn="auto" hangingPunct="1">
              <a:lnSpc>
                <a:spcPct val="115000"/>
              </a:lnSpc>
              <a:spcAft>
                <a:spcPts val="1000"/>
              </a:spcAft>
              <a:buFont typeface="Wingdings 3" charset="2"/>
              <a:buChar char="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работы с муниципальным имуществом, направленной на увеличение доходов бюджета.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449263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30DF3E-E4B7-4A69-BDBC-B776C71E16B3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1536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150813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7B9B59-15CA-43D1-9B50-1F58A313AB39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63" y="862013"/>
            <a:ext cx="8928100" cy="73818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безопасных и благоприятных условий проживания граждан, их переселение из ветхого и аварийного жилищного фонда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5138" y="2252663"/>
            <a:ext cx="4822825" cy="3246437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снос ветхого и аварийного жилищного фонда;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сокращение непригодного для проживания, признанного аварийным жилищного фонда на территории Мирнинского района;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переселение граждан из аварийного жилищного фонда;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снос расселенных домов;</a:t>
            </a: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повышение информированности граждан посредством размещения в СМИ информации о программах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515100" y="1773238"/>
            <a:ext cx="288925" cy="47942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7110" name="Заголовок 1"/>
          <p:cNvSpPr txBox="1">
            <a:spLocks/>
          </p:cNvSpPr>
          <p:nvPr/>
        </p:nvSpPr>
        <p:spPr bwMode="auto">
          <a:xfrm>
            <a:off x="833438" y="236538"/>
            <a:ext cx="82296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 жильем на 2019-2025 годы»</a:t>
            </a:r>
          </a:p>
        </p:txBody>
      </p:sp>
      <p:pic>
        <p:nvPicPr>
          <p:cNvPr id="4711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14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6"/>
          <a:stretch>
            <a:fillRect/>
          </a:stretch>
        </p:blipFill>
        <p:spPr bwMode="auto">
          <a:xfrm>
            <a:off x="0" y="1916113"/>
            <a:ext cx="4275138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59563" y="61658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05152E-57A8-4394-A8FE-04AF265F859B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1052513"/>
            <a:ext cx="8928100" cy="9239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энергосбережения и энергоэффективности в многоквартирных домах МО «Посёлок Айхал»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825" y="3170238"/>
            <a:ext cx="3948113" cy="1784350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соответствия технического состояния многоквартирных домов на территории МО «Поселок Айхал» техническим нормам и правилам</a:t>
            </a:r>
          </a:p>
        </p:txBody>
      </p:sp>
      <p:sp>
        <p:nvSpPr>
          <p:cNvPr id="48133" name="TextBox 8"/>
          <p:cNvSpPr txBox="1">
            <a:spLocks noChangeArrowheads="1"/>
          </p:cNvSpPr>
          <p:nvPr/>
        </p:nvSpPr>
        <p:spPr bwMode="auto">
          <a:xfrm>
            <a:off x="-47625" y="1938338"/>
            <a:ext cx="4460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597650" y="2101850"/>
            <a:ext cx="1069975" cy="889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38346"/>
              </p:ext>
            </p:extLst>
          </p:nvPr>
        </p:nvGraphicFramePr>
        <p:xfrm>
          <a:off x="119063" y="2233613"/>
          <a:ext cx="4740275" cy="135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642"/>
                <a:gridCol w="1151433"/>
                <a:gridCol w="978100"/>
                <a:gridCol w="978100"/>
              </a:tblGrid>
              <a:tr h="622954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5" marR="91415" marT="45672" marB="456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15" marR="91415" marT="45672" marB="456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15" marR="91415" marT="45672" marB="4567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15" marR="91415" marT="45672" marB="45672" anchor="ctr"/>
                </a:tc>
              </a:tr>
              <a:tr h="73118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15" marR="91415" marT="45672" marB="4567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3" marR="9523" marT="951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3" marR="9523" marT="951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3" marR="9523" marT="9513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8152" name="Заголовок 1"/>
          <p:cNvSpPr txBox="1">
            <a:spLocks/>
          </p:cNvSpPr>
          <p:nvPr/>
        </p:nvSpPr>
        <p:spPr bwMode="auto">
          <a:xfrm>
            <a:off x="1042988" y="-330200"/>
            <a:ext cx="8101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Утепление сетей водоотведения в многоквартирных жилых домах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МО «Поселок Айхал» на 2022 – 2026 годы</a:t>
            </a:r>
            <a:endParaRPr lang="ru-RU" altLang="ru-RU" sz="20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5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14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4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587750"/>
            <a:ext cx="47402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34163" y="62372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A6118F-01F2-4765-A2AF-58CD8701171D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63" y="958850"/>
            <a:ext cx="8928100" cy="10779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соответствия технического состояния многоквартирных домов и жилых помещений, принадлежащих МО «Посёлок Айхал» строительным и техническим нормам и правилам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9050" y="3170238"/>
            <a:ext cx="3925888" cy="2062162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 соответствия технического состояния жилых помещений муниципальной собственности МО «Поселок Айхал» техническим нормам и правилам</a:t>
            </a:r>
          </a:p>
        </p:txBody>
      </p:sp>
      <p:sp>
        <p:nvSpPr>
          <p:cNvPr id="49157" name="TextBox 8"/>
          <p:cNvSpPr txBox="1">
            <a:spLocks noChangeArrowheads="1"/>
          </p:cNvSpPr>
          <p:nvPr/>
        </p:nvSpPr>
        <p:spPr bwMode="auto">
          <a:xfrm>
            <a:off x="96838" y="1989138"/>
            <a:ext cx="6275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597650" y="2101850"/>
            <a:ext cx="854075" cy="889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66356"/>
              </p:ext>
            </p:extLst>
          </p:nvPr>
        </p:nvGraphicFramePr>
        <p:xfrm>
          <a:off x="182563" y="2306638"/>
          <a:ext cx="4691062" cy="1196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692"/>
                <a:gridCol w="1139480"/>
                <a:gridCol w="967945"/>
                <a:gridCol w="967945"/>
              </a:tblGrid>
              <a:tr h="550861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40" marB="457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40" marB="45740" anchor="ctr"/>
                </a:tc>
              </a:tr>
              <a:tr h="646114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8" marR="91428" marT="45740" marB="4574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9176" name="Заголовок 1"/>
          <p:cNvSpPr txBox="1">
            <a:spLocks/>
          </p:cNvSpPr>
          <p:nvPr/>
        </p:nvSpPr>
        <p:spPr bwMode="auto">
          <a:xfrm>
            <a:off x="1042988" y="-330200"/>
            <a:ext cx="8101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и текущий ремонт 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</a:t>
            </a: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принадлежащих МО «Поселок Айхал» на 2022-2027 годы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77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14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8" name="Рисуно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/>
          <a:stretch>
            <a:fillRect/>
          </a:stretch>
        </p:blipFill>
        <p:spPr bwMode="auto">
          <a:xfrm>
            <a:off x="182563" y="3617913"/>
            <a:ext cx="46910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34163" y="62372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C3C358-F008-4732-A623-53F373CFC8EE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063" y="958850"/>
            <a:ext cx="8928100" cy="10779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соответствия технического состояния многоквартирных домов и жилых помещений, принадлежащих МО «Посёлок Айхал» строительным и техническим нормам и правилам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1563" y="3170238"/>
            <a:ext cx="4143375" cy="3416300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Улучшение санитарного состояния водных объектов;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Улучшение санитарного содержания территории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муниципального образования «Поселок Айхал»;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Охват всех слоев населения различными формами экологического просвещения, повышение экологической культуры населения;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4.Улучшение состояния окружающей среды в результате принятия мер по устранению выявленных нарушений в области охраны окружающей среды, правил благоустройства;</a:t>
            </a:r>
          </a:p>
          <a:p>
            <a:pPr algn="just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5.Сохранение зеленого фонда муниципального образования «Поселок Айхал»</a:t>
            </a: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96838" y="1989138"/>
            <a:ext cx="58435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6597650" y="2101850"/>
            <a:ext cx="854075" cy="889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989059"/>
              </p:ext>
            </p:extLst>
          </p:nvPr>
        </p:nvGraphicFramePr>
        <p:xfrm>
          <a:off x="182563" y="2262188"/>
          <a:ext cx="4460874" cy="135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110"/>
                <a:gridCol w="936104"/>
                <a:gridCol w="959101"/>
                <a:gridCol w="1128559"/>
              </a:tblGrid>
              <a:tr h="62392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8" marR="91428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8" marR="91428" marT="45742" marB="45742" anchor="ctr"/>
                </a:tc>
              </a:tr>
              <a:tr h="73180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8" marR="91428" marT="45742" marB="45742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472,6</a:t>
                      </a: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472,6</a:t>
                      </a: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0200" name="Заголовок 1"/>
          <p:cNvSpPr txBox="1">
            <a:spLocks/>
          </p:cNvSpPr>
          <p:nvPr/>
        </p:nvSpPr>
        <p:spPr bwMode="auto">
          <a:xfrm>
            <a:off x="1052513" y="-280988"/>
            <a:ext cx="809942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и охрана окружающей среды в муниципальном образовании «Поселок Айхал» на 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2022-2027 </a:t>
            </a: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20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14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02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/>
          <a:stretch>
            <a:fillRect/>
          </a:stretch>
        </p:blipFill>
        <p:spPr bwMode="auto">
          <a:xfrm>
            <a:off x="182563" y="3665538"/>
            <a:ext cx="4460875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34163" y="62372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E0DF63-A44A-48D5-A417-C27391694F7D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563" y="958850"/>
            <a:ext cx="8782050" cy="18161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в создании условий для реализации мероприятий, на укрепление межнационального и межконфессионального согласия, сохранение и развитие языков и культуры народов Российской Федерации;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в п. Айхал благоприятной атмосферы для поддержания межнационального и межконфессионального согласия;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и интеграция мигрантов к условиям социально-культурных особенностей российского общества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1800" y="3241675"/>
            <a:ext cx="4783138" cy="3446463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1. Гармонизация межэтнических и межконфессиональных отношений, предупреждение проявлений экстремизма и возникновения межнациональных (межэтнических) конфликтов.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2. Участие в осуществлении мер, направленных на профилактику межнациональных (межэтнических) конфликтов на территории муниципального образования.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3. Информационное обеспечение реализации муниципальной программы.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4. Совершенствование взаимодействия муниципальных органов с институтами гражданского общества и с населением в сфере обеспечения, профилактики терроризма и экстремизма в п. Айхал.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5. Обеспечение необходимых условий для сохранения межконфессионального согласия и гражданского Единства.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6. Совершенствование взаимодействия муниципальных органов с институтами гражданского общества и с населением в сфере обеспечения, профилактики терроризма и экстремизма в п. Айхал.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7. Создание правовой помощи мигрантам.</a:t>
            </a:r>
          </a:p>
          <a:p>
            <a:pPr algn="just" eaLnBrk="1" hangingPunct="1">
              <a:defRPr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8. Информационная поддержка иностранных граждан.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508625" y="2871788"/>
            <a:ext cx="1949450" cy="19685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787666"/>
              </p:ext>
            </p:extLst>
          </p:nvPr>
        </p:nvGraphicFramePr>
        <p:xfrm>
          <a:off x="119063" y="3241675"/>
          <a:ext cx="4059236" cy="206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280"/>
                <a:gridCol w="950933"/>
                <a:gridCol w="950933"/>
                <a:gridCol w="990090"/>
              </a:tblGrid>
              <a:tr h="906731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13" marB="45713" anchor="ctr"/>
                </a:tc>
              </a:tr>
              <a:tr h="1155432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3" marR="91423" marT="45713" marB="4571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4" marR="9524" marT="9523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4" marR="9524" marT="9523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1223" name="Заголовок 1"/>
          <p:cNvSpPr txBox="1">
            <a:spLocks/>
          </p:cNvSpPr>
          <p:nvPr/>
        </p:nvSpPr>
        <p:spPr bwMode="auto">
          <a:xfrm>
            <a:off x="1052513" y="-280988"/>
            <a:ext cx="809942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гражданского согласия на территории муниципального образования «Поселок Айхал» Мирнинского района Республики Саха (Якутия) на 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2023-2028 </a:t>
            </a: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г.г.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14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5" name="TextBox 1"/>
          <p:cNvSpPr txBox="1">
            <a:spLocks noChangeArrowheads="1"/>
          </p:cNvSpPr>
          <p:nvPr/>
        </p:nvSpPr>
        <p:spPr bwMode="auto">
          <a:xfrm>
            <a:off x="182563" y="2871788"/>
            <a:ext cx="5326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программы, тыс. руб.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34163" y="62372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17B5EA-A7E5-4143-A078-1E4E21585113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563" y="958850"/>
            <a:ext cx="8782050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Сокращение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дорожно-транспортных происшествий с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пострадавшими;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правового просвещения участников дорожного движения, культуры их поведения, профилактика детского дорожно-транспортного травматизма в МО «Поселок Айхал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5300" y="2484085"/>
            <a:ext cx="4659313" cy="2985433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marL="342900" indent="-342900" eaLnBrk="1" hangingPunct="1">
              <a:buAutoNum type="arabicPeriod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Предупреждения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опасного поведения на дорогах детей дошкольного и школьного возраста, участников дорожного движения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AutoNum type="arabicPeriod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системы профилактических мер в целях формирования у участников дорожного движения законопослушного поведения, правового воспитания участников дорожного движения, культуры 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поведения.</a:t>
            </a:r>
          </a:p>
          <a:p>
            <a:pPr marL="342900" indent="-342900" eaLnBrk="1" hangingPunct="1">
              <a:buAutoNum type="arabicPeriod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системы профилактики детского дорожно-транспортного травматизма, формирование у детей навыков безопасного поведения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дорогах.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425" y="2009793"/>
            <a:ext cx="1517650" cy="48258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25955"/>
              </p:ext>
            </p:extLst>
          </p:nvPr>
        </p:nvGraphicFramePr>
        <p:xfrm>
          <a:off x="119063" y="2492375"/>
          <a:ext cx="4059237" cy="180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280"/>
                <a:gridCol w="950933"/>
                <a:gridCol w="950933"/>
                <a:gridCol w="990091"/>
              </a:tblGrid>
              <a:tr h="791556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43" marB="45743" anchor="ctr"/>
                </a:tc>
              </a:tr>
              <a:tr h="1008669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3" marR="91423" marT="45743" marB="4574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2247" name="Заголовок 1"/>
          <p:cNvSpPr txBox="1">
            <a:spLocks/>
          </p:cNvSpPr>
          <p:nvPr/>
        </p:nvSpPr>
        <p:spPr bwMode="auto">
          <a:xfrm>
            <a:off x="1052513" y="0"/>
            <a:ext cx="80994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мероприятий по формированию законопослушного поведения участников дорожного движения в МО «Поселок Айхал» на 2024-2027 годы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4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14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9" name="TextBox 1"/>
          <p:cNvSpPr txBox="1">
            <a:spLocks noChangeArrowheads="1"/>
          </p:cNvSpPr>
          <p:nvPr/>
        </p:nvSpPr>
        <p:spPr bwMode="auto">
          <a:xfrm>
            <a:off x="250825" y="1793875"/>
            <a:ext cx="525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программы, тыс. руб.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634163" y="623728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17B5EA-A7E5-4143-A078-1E4E21585113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563" y="958850"/>
            <a:ext cx="8782050" cy="1169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мобилизации внутренних инвестиционных ресурсов и увеличения притока внешних инвестиций в экономику муниципального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 развития территории на основе территориального планирования и градостроительного зонирования.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1006" y="3114210"/>
            <a:ext cx="4786313" cy="1692771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Актуализация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генерального плана и правил землепользования и застройки муниципального образования «Поселок Айхал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материалов для внесения в ЕГРН сведений о границе населенного пункта и территориальных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зонах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940152" y="2453467"/>
            <a:ext cx="1517650" cy="48258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6496"/>
              </p:ext>
            </p:extLst>
          </p:nvPr>
        </p:nvGraphicFramePr>
        <p:xfrm>
          <a:off x="119063" y="3114210"/>
          <a:ext cx="4059237" cy="2259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280"/>
                <a:gridCol w="950933"/>
                <a:gridCol w="950933"/>
                <a:gridCol w="990091"/>
              </a:tblGrid>
              <a:tr h="993281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51118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43" marB="457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23" marR="91423" marT="45743" marB="45743" anchor="ctr"/>
                </a:tc>
              </a:tr>
              <a:tr h="126572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Бюджет МО «Поселок Айхал»</a:t>
                      </a:r>
                    </a:p>
                  </a:txBody>
                  <a:tcPr marL="91423" marR="91423" marT="45743" marB="4574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4" marR="9524" marT="9529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2247" name="Заголовок 1"/>
          <p:cNvSpPr txBox="1">
            <a:spLocks/>
          </p:cNvSpPr>
          <p:nvPr/>
        </p:nvSpPr>
        <p:spPr bwMode="auto">
          <a:xfrm>
            <a:off x="1052513" y="0"/>
            <a:ext cx="80994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градостроительной 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</a:t>
            </a: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МО «Поселок Айхал</a:t>
            </a:r>
            <a:r>
              <a:rPr lang="ru-RU" altLang="ru-RU" sz="2000" b="1" dirty="0" smtClean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altLang="ru-RU" sz="2000" b="1" dirty="0">
                <a:solidFill>
                  <a:srgbClr val="5111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2024-2029 годы</a:t>
            </a:r>
          </a:p>
        </p:txBody>
      </p:sp>
      <p:pic>
        <p:nvPicPr>
          <p:cNvPr id="5224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71438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9" name="TextBox 1"/>
          <p:cNvSpPr txBox="1">
            <a:spLocks noChangeArrowheads="1"/>
          </p:cNvSpPr>
          <p:nvPr/>
        </p:nvSpPr>
        <p:spPr bwMode="auto">
          <a:xfrm>
            <a:off x="65641" y="2272961"/>
            <a:ext cx="52535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программы,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148689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6013" y="1"/>
            <a:ext cx="7369175" cy="620688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</a:t>
            </a: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</a:p>
        </p:txBody>
      </p:sp>
      <p:sp>
        <p:nvSpPr>
          <p:cNvPr id="53251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3191098-A8F3-4CCA-A5D6-62E233CE6851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5325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-82550"/>
            <a:ext cx="730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11868"/>
              </p:ext>
            </p:extLst>
          </p:nvPr>
        </p:nvGraphicFramePr>
        <p:xfrm>
          <a:off x="107950" y="620689"/>
          <a:ext cx="8928100" cy="6400221"/>
        </p:xfrm>
        <a:graphic>
          <a:graphicData uri="http://schemas.openxmlformats.org/drawingml/2006/table">
            <a:tbl>
              <a:tblPr/>
              <a:tblGrid>
                <a:gridCol w="6493406"/>
                <a:gridCol w="811717"/>
                <a:gridCol w="885510"/>
                <a:gridCol w="737467"/>
              </a:tblGrid>
              <a:tr h="3715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3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«Развитие культуры и социокультурного пространства на территории МО «Поселок Айхал»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4 166,5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6 548,0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6 689,7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«Основные направления реализации молодежной политики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972,5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696,6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«Поддержка социально ориентированных некоммерческих организаций муниципального образования «Поселок Айхал»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2025-2030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«Социальная поддержка населения муниципального образования «Поселок Айхал» Мирнинского района Республики Саха (Якутия)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2025-2030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«Обеспечение общественного порядка и профилактики правонарушений на территории муниципального образования «Поселок Айхал» Мирнинского района Республики Саха (Якутия)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2025-2030 годы»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«Развитие физической культуры и спорта в п. Айхал Мирнинского района РС (Я)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гг.»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«Комплексное развитие транспортной инфраструктуры муниципального образования «Поселок Айхал»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14 876,7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9 409,2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8 209,0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«Обеспечение качественным жильем на 2019-2025 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«Капитальный и текущий ремонт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жилых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помещений, принадлежащих МО «Поселок Айхал» на 2022-2027 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«Утепление сетей водоотведения в многоквартирных жилых домах на территории МО «Поселок Айхал» на 2022-2026 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«Энергосбережение и повышение энергетической эффективности МО «Поселок Айхал»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2 294,2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«Обеспечение жильем молодых семей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2025-2030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2 892,3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3 080,3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«Формирование комфортной городской среды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«Благоустройство территории п. Айхал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21 723,4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26 853,1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26 683,3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«Предупреждение и ликвидация последствий чрезвычайных ситуаций на территории МО «Поселок Айхал»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6 158,5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«Поддержка и развитие малого и среднего предпринимательства в муниципальном образовании «Поселок Айхал» Мирнинского района Республики Саха (Якутия)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0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«Экология и охрана окружающей среды в муниципальном образовании «Поселок Айхал» на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2022-2027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годы»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507,6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«Укрепление гражданского согласия на территории муниципального образования «Поселок Айхал» Мирнинского района республики Саха (Якутия) на 2023-2028 годы»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«Реализация градостроительной политики на территории МО «Поселок Айхал» на 2024-2029 годы»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МП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«Программа мероприятий по формированию законопослушного поведения участников дорожного движения в МО «Поселок Айхал» на 2024 –2027 года»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65 897,9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57 965,9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56 738,6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4" marR="5224" marT="52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23300" y="6448425"/>
            <a:ext cx="5127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A04790-8973-4C55-B4E8-1D887E56BDF7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Заголовок 1"/>
          <p:cNvSpPr txBox="1">
            <a:spLocks/>
          </p:cNvSpPr>
          <p:nvPr/>
        </p:nvSpPr>
        <p:spPr bwMode="auto">
          <a:xfrm>
            <a:off x="935038" y="139700"/>
            <a:ext cx="8229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301955"/>
              </p:ext>
            </p:extLst>
          </p:nvPr>
        </p:nvGraphicFramePr>
        <p:xfrm>
          <a:off x="323850" y="1052513"/>
          <a:ext cx="8661400" cy="5009108"/>
        </p:xfrm>
        <a:graphic>
          <a:graphicData uri="http://schemas.openxmlformats.org/drawingml/2006/table">
            <a:tbl>
              <a:tblPr/>
              <a:tblGrid>
                <a:gridCol w="5349129"/>
                <a:gridCol w="1152095"/>
                <a:gridCol w="1080089"/>
                <a:gridCol w="1080087"/>
              </a:tblGrid>
              <a:tr h="360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Перечень мероприятий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Глава муниципального образования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6 920,4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7 114,2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7 413,5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содержание органов местного самоуправления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110 810,7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117 483,3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122 341,1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Взносы на капитальный ремонт общего имущества многоквартирных домов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6 289,9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6 865,1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6 865,1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выполнение отдельных государственных полномочий по государственной регистрации актов гражданского состояния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7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выполнение отдельных государственных полномочий по организации мероприятий по предупреждению и ликвидации болезней животных, их лечению, защите населения от болезней, общих для человека и животных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Ежемесячные доплаты к трудовой пенсии лицам, замещавшим муниципальные должности и должности муниципальной службы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2 095,6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2 095,6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2 095,6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Резервный фонд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по управлению муниципальным имуществом и земельными ресурсами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22 796,2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26 287,6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24 759,7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в области сельского хозяйства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в области дорожно - транспортного комплекса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Выполнение других обязательств муниципальных образований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3 804,2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3 994,2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3 994,2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1 343,4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1 443,8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157 716,2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175 527,4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185 356,5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34" marR="7534" marT="75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435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66675"/>
            <a:ext cx="730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7DAD19-BBE8-4A69-99F3-3B097EE40600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63" y="1441450"/>
            <a:ext cx="89296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913" y="2924175"/>
            <a:ext cx="8929687" cy="23701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Контактная информация:</a:t>
            </a:r>
          </a:p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МО «Поселок Айхал» находится по адресу: 678190, Республика Саха (Якутия), Мирнинский район, п. Айхал, ул. Юбилейная 7а, </a:t>
            </a:r>
          </a:p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8 (41136)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6-32-16, 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 (41136) 4-95-85;  E-mail: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aykhal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@mail.ru </a:t>
            </a:r>
          </a:p>
          <a:p>
            <a:pPr algn="ctr">
              <a:defRPr/>
            </a:pP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Финансово-экономический отдел, контактный телефон: 8(41136)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4-95-75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доб.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Администрация МО «Поселок Айхал»).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55301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112713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71488" y="549275"/>
            <a:ext cx="8229600" cy="11763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</a:t>
            </a:r>
            <a:b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1325" y="2060575"/>
          <a:ext cx="8256588" cy="4392613"/>
        </p:xfrm>
        <a:graphic>
          <a:graphicData uri="http://schemas.openxmlformats.org/drawingml/2006/table">
            <a:tbl>
              <a:tblPr/>
              <a:tblGrid>
                <a:gridCol w="2402140"/>
                <a:gridCol w="2088354"/>
                <a:gridCol w="1944330"/>
                <a:gridCol w="1821764"/>
              </a:tblGrid>
              <a:tr h="63844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51391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тыс. руб</a:t>
                      </a:r>
                    </a:p>
                    <a:p>
                      <a:pPr algn="l" fontAlgn="b"/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223 614,1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233 493,3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242 095,1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51391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тыс. руб</a:t>
                      </a:r>
                    </a:p>
                    <a:p>
                      <a:pPr algn="l" fontAlgn="b"/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223 614,1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233 493,3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242 095,1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251391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Дефицит, тыс. руб</a:t>
                      </a:r>
                    </a:p>
                    <a:p>
                      <a:pPr algn="l" fontAlgn="b"/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b">
                        <a:buFontTx/>
                        <a:buNone/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b">
                        <a:buFontTx/>
                        <a:buNone/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1641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92075"/>
            <a:ext cx="7302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839788" y="260350"/>
            <a:ext cx="7713662" cy="18732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часть бюджета </a:t>
            </a:r>
            <a:b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«Поселок Айхал» Мирнинского района Республики Саха (Якутия) на </a:t>
            </a: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                     </a:t>
            </a:r>
            <a:b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5538" y="2708275"/>
            <a:ext cx="6624637" cy="3744913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223 614,1 тыс. рублей </a:t>
            </a:r>
          </a:p>
          <a:p>
            <a:pPr algn="ctr" eaLnBrk="1" hangingPunct="1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233 493,3 тыс. рублей</a:t>
            </a:r>
          </a:p>
          <a:p>
            <a:pPr algn="ctr" eaLnBrk="1" hangingPunct="1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242 095,1 тыс. рублей</a:t>
            </a:r>
          </a:p>
        </p:txBody>
      </p:sp>
      <p:pic>
        <p:nvPicPr>
          <p:cNvPr id="1741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00013"/>
            <a:ext cx="731838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39788" y="188913"/>
            <a:ext cx="7664450" cy="13684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«Поселок Айхал»</a:t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097BB8-FA89-4216-9207-9B9117F3233F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1843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33350"/>
            <a:ext cx="731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4"/>
          <p:cNvGraphicFramePr>
            <a:graphicFrameLocks/>
          </p:cNvGraphicFramePr>
          <p:nvPr/>
        </p:nvGraphicFramePr>
        <p:xfrm>
          <a:off x="1524000" y="1397000"/>
          <a:ext cx="6980238" cy="484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2"/>
          <p:cNvGraphicFramePr>
            <a:graphicFrameLocks noGrp="1"/>
          </p:cNvGraphicFramePr>
          <p:nvPr/>
        </p:nvGraphicFramePr>
        <p:xfrm>
          <a:off x="857250" y="1714500"/>
          <a:ext cx="7429500" cy="4846638"/>
        </p:xfrm>
        <a:graphic>
          <a:graphicData uri="http://schemas.openxmlformats.org/drawingml/2006/table">
            <a:tbl>
              <a:tblPr/>
              <a:tblGrid>
                <a:gridCol w="3695850"/>
                <a:gridCol w="3733650"/>
              </a:tblGrid>
              <a:tr h="3048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 отчисления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1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1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56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земельные участки, государственная собственность на которые не разграничена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Доходные от перечисления части прибыли остающиеся после уплаты налогов и иных обязательных платежей муниципальных предприятий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6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имущества, находящегося в собственности муниципального образования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500938" cy="7858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НОРМАТИВЫ ОТЧИСЛЕНИЙ В МЕСТНЫЙ БЮДЖЕТ</a:t>
            </a:r>
          </a:p>
        </p:txBody>
      </p:sp>
      <p:pic>
        <p:nvPicPr>
          <p:cNvPr id="20521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-100013"/>
            <a:ext cx="731837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284163" y="692150"/>
            <a:ext cx="8229600" cy="7921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НДФЛ за период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 прогноз до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Номер слайда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C91BAA-A5FD-4FB2-8764-7C129CB7BF59}" type="slidenum">
              <a:rPr lang="ru-RU" altLang="ru-RU" smtClean="0">
                <a:solidFill>
                  <a:srgbClr val="045C75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mtClean="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657329"/>
              </p:ext>
            </p:extLst>
          </p:nvPr>
        </p:nvGraphicFramePr>
        <p:xfrm>
          <a:off x="4859338" y="1592263"/>
          <a:ext cx="4284662" cy="526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652602"/>
              </p:ext>
            </p:extLst>
          </p:nvPr>
        </p:nvGraphicFramePr>
        <p:xfrm>
          <a:off x="-107950" y="1592263"/>
          <a:ext cx="4694238" cy="526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510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-133350"/>
            <a:ext cx="73183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898525" y="1341438"/>
            <a:ext cx="7488238" cy="5969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tabLst>
                <a:tab pos="2781300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781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tabLst>
                <a:tab pos="2781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altLang="ru-RU" sz="1800" b="1" dirty="0">
              <a:solidFill>
                <a:srgbClr val="1B417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435" name="Rectangle 2"/>
          <p:cNvSpPr txBox="1">
            <a:spLocks noChangeArrowheads="1"/>
          </p:cNvSpPr>
          <p:nvPr/>
        </p:nvSpPr>
        <p:spPr bwMode="black">
          <a:xfrm>
            <a:off x="695325" y="222250"/>
            <a:ext cx="7621588" cy="431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Динамика изменений среднемесячной заработной платы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829768"/>
              </p:ext>
            </p:extLst>
          </p:nvPr>
        </p:nvGraphicFramePr>
        <p:xfrm>
          <a:off x="323850" y="1639888"/>
          <a:ext cx="856932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557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84138"/>
            <a:ext cx="731838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28922</TotalTime>
  <Words>4723</Words>
  <Application>Microsoft Office PowerPoint</Application>
  <PresentationFormat>Экран (4:3)</PresentationFormat>
  <Paragraphs>853</Paragraphs>
  <Slides>39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49" baseType="lpstr">
      <vt:lpstr>Arial</vt:lpstr>
      <vt:lpstr>Calibri</vt:lpstr>
      <vt:lpstr>Constantia</vt:lpstr>
      <vt:lpstr>Times New Roman</vt:lpstr>
      <vt:lpstr>Trebuchet MS</vt:lpstr>
      <vt:lpstr>Wingdings</vt:lpstr>
      <vt:lpstr>Wingdings 3</vt:lpstr>
      <vt:lpstr>1_Специальное оформление</vt:lpstr>
      <vt:lpstr>Аспект</vt:lpstr>
      <vt:lpstr>1_Аспект</vt:lpstr>
      <vt:lpstr>Презентация PowerPoint</vt:lpstr>
      <vt:lpstr>                                                                                                 </vt:lpstr>
      <vt:lpstr>Основные направления бюджетной и налоговой политики</vt:lpstr>
      <vt:lpstr>Основные параметры бюджета на 2025 год и плановый период 2026 и 2027 годов                        </vt:lpstr>
      <vt:lpstr>Доходная часть бюджета  муниципального образования «Поселок Айхал» Мирнинского района Республики Саха (Якутия) на 2025 год и плановый период 2026 и 2027 годов                       </vt:lpstr>
      <vt:lpstr>Структура доходов бюджета  МО «Поселок Айхал»                  </vt:lpstr>
      <vt:lpstr>НОРМАТИВЫ ОТЧИСЛЕНИЙ В МЕСТНЫЙ БЮДЖЕТ</vt:lpstr>
      <vt:lpstr>Поступление НДФЛ за период 2024 года и прогноз до 2027 года </vt:lpstr>
      <vt:lpstr>Презентация PowerPoint</vt:lpstr>
      <vt:lpstr>Презентация PowerPoint</vt:lpstr>
      <vt:lpstr>ЗЕМЕЛЬНЫЙ НАЛОГ Глава 31 Налогового кодекса РФ, Решение сессии Айхальского поселкового Совета от 27.11.2010 № 39-10</vt:lpstr>
      <vt:lpstr>НАЛОГ НА ИМУЩЕСТВО ФИЗИЧЕСКИХ ЛИЦ Глава 32 Налогового кодекса РФ, Решение сессии Айхальского поселкового Совета от 27.11.2010 № 39-10</vt:lpstr>
      <vt:lpstr>Налоговые доходы</vt:lpstr>
      <vt:lpstr>Неналоговые доходы</vt:lpstr>
      <vt:lpstr>Расходы бюджета по сферам деятельности</vt:lpstr>
      <vt:lpstr>Расходная часть бюджета муниципального образования «Поселок  Айхал»  на 2025-2027 годы                   </vt:lpstr>
      <vt:lpstr>Развитие культуры и социокультурного пространства на территории МО «Поселок Айхал» 2022-2027 г.г.</vt:lpstr>
      <vt:lpstr>Основные направления реализации молодежной политики в МО «Поселок Айхал» на 2022 – 2027 годы </vt:lpstr>
      <vt:lpstr>Развитие физической культуры и спорта на территории МО «Поселок Айхал» на 2022-2027 годы</vt:lpstr>
      <vt:lpstr>Социальная поддержка населения МО «Поселок Айхал» Мирнинского района Республики Саха (Якутия) на 2025-2030 годы</vt:lpstr>
      <vt:lpstr>Благоустройство территории муниципального образования «Поселок Айхал» на 2022-2027 годы</vt:lpstr>
      <vt:lpstr>Презентация PowerPoint</vt:lpstr>
      <vt:lpstr>Комплексное развитие транспортной инфраструктуры МО «Поселок Айхал» на 2022 – 2027 годы</vt:lpstr>
      <vt:lpstr>Энергосбережение и повышение энергетической эффективности  МО «Поселок Айхал»   на 2022-2027 годы</vt:lpstr>
      <vt:lpstr>Поддержка и развитие малого и среднего предпринимательства в МО «Поселок Айхал» на 2022-2027 годы</vt:lpstr>
      <vt:lpstr>Предупреждение и ликвидация последствий ЧС на территории МО «Поселок Айхал» на 2022-2027 годы</vt:lpstr>
      <vt:lpstr>Обеспечение общественного порядка и профилактики правонарушений на территории МО «Поселок Айхал» на 2025-2030 годы</vt:lpstr>
      <vt:lpstr>Обеспечение жильем молодых семей МО «Поселок Айхал» на 2025-2030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реализацию  муниципальных программ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Лукомская ВС</cp:lastModifiedBy>
  <cp:revision>977</cp:revision>
  <cp:lastPrinted>2024-11-15T01:18:48Z</cp:lastPrinted>
  <dcterms:created xsi:type="dcterms:W3CDTF">2011-01-26T13:13:38Z</dcterms:created>
  <dcterms:modified xsi:type="dcterms:W3CDTF">2024-11-15T02:02:13Z</dcterms:modified>
</cp:coreProperties>
</file>