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</p:sldMasterIdLst>
  <p:notesMasterIdLst>
    <p:notesMasterId r:id="rId36"/>
  </p:notesMasterIdLst>
  <p:sldIdLst>
    <p:sldId id="256" r:id="rId2"/>
    <p:sldId id="293" r:id="rId3"/>
    <p:sldId id="294" r:id="rId4"/>
    <p:sldId id="267" r:id="rId5"/>
    <p:sldId id="296" r:id="rId6"/>
    <p:sldId id="273" r:id="rId7"/>
    <p:sldId id="269" r:id="rId8"/>
    <p:sldId id="270" r:id="rId9"/>
    <p:sldId id="297" r:id="rId10"/>
    <p:sldId id="298" r:id="rId11"/>
    <p:sldId id="299" r:id="rId12"/>
    <p:sldId id="300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01" r:id="rId31"/>
    <p:sldId id="302" r:id="rId32"/>
    <p:sldId id="303" r:id="rId33"/>
    <p:sldId id="304" r:id="rId34"/>
    <p:sldId id="305" r:id="rId35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2022 </a:t>
            </a:r>
            <a:r>
              <a:rPr lang="ru-RU" dirty="0"/>
              <a:t>год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65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A42-B54E-87A9-4F34E57282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A42-B54E-87A9-4F34E572828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tint val="65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65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A42-B54E-87A9-4F34E5728280}"/>
              </c:ext>
            </c:extLst>
          </c:dPt>
          <c:dLbls>
            <c:dLbl>
              <c:idx val="2"/>
              <c:layout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37512504121469"/>
                      <c:h val="0.268845315904139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</c:v>
                </c:pt>
                <c:pt idx="1">
                  <c:v>5</c:v>
                </c:pt>
                <c:pt idx="2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2-B54E-87A9-4F34E5728280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3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31175170814696E-2"/>
          <c:y val="0.23176827667616623"/>
          <c:w val="0.89140682513221614"/>
          <c:h val="0.7144015524172447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FB6-3947-8CEC-8A9DB7A2A97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FB6-3947-8CEC-8A9DB7A2A970}"/>
              </c:ext>
            </c:extLst>
          </c:dPt>
          <c:dPt>
            <c:idx val="2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  <a:sp3d contourW="1905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FB6-3947-8CEC-8A9DB7A2A97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699149834338853"/>
                      <c:h val="0.20118029853421057"/>
                    </c:manualLayout>
                  </c15:layout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38630891314734"/>
                      <c:h val="0.2639620207837373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11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B6-3947-8CEC-8A9DB7A2A9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739168794524117E-2"/>
          <c:y val="0.12921640490795397"/>
          <c:w val="0.83422820574409151"/>
          <c:h val="0.777149331171321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05-D345-962D-49FF6FA41B0D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305-D345-962D-49FF6FA41B0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ABB08C-1AFB-1243-8CFE-F7B9DA263E80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 71%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305-D345-962D-49FF6FA41B0D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1.6679444999128823E-2"/>
                  <c:y val="-2.775557561562891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CDFC6C-C006-9444-A30C-C0DD7F50BFF5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330" b="1" i="0" u="none" strike="noStrike" kern="1200" spc="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>
                        <a:solidFill>
                          <a:schemeClr val="tx1"/>
                        </a:solidFill>
                      </a:rPr>
                      <a:t> 29%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305-D345-962D-49FF6FA41B0D}"/>
                </c:ext>
                <c:ext xmlns:c15="http://schemas.microsoft.com/office/drawing/2012/chart" uri="{CE6537A1-D6FC-4f65-9D91-7224C49458BB}">
                  <c15:layout>
                    <c:manualLayout>
                      <c:w val="0.22336549464988195"/>
                      <c:h val="0.23090603127796266"/>
                    </c:manualLayout>
                  </c15:layout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0.51</c:v>
                </c:pt>
                <c:pt idx="1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5-D345-962D-49FF6FA41B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76000"/>
                      <a:tint val="96000"/>
                      <a:lumMod val="104000"/>
                    </a:schemeClr>
                  </a:gs>
                  <a:gs pos="100000">
                    <a:schemeClr val="accent1">
                      <a:shade val="76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1">
                      <a:tint val="77000"/>
                      <a:tint val="96000"/>
                      <a:lumMod val="104000"/>
                    </a:schemeClr>
                  </a:gs>
                  <a:gs pos="100000">
                    <a:schemeClr val="accent1">
                      <a:tint val="77000"/>
                      <a:shade val="98000"/>
                      <a:lumMod val="94000"/>
                    </a:schemeClr>
                  </a:gs>
                </a:gsLst>
                <a:path path="circle">
                  <a:fillToRect l="100000" t="100000" r="100000" b="100000"/>
                </a:path>
              </a:gradFill>
              <a:ln>
                <a:noFill/>
              </a:ln>
              <a:effectLst>
                <a:outerShdw blurRad="4445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 prstMaterial="flat">
                <a:bevelT w="25400" h="3175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Высокий рейтинг эффективности</c:v>
                </c:pt>
                <c:pt idx="1">
                  <c:v>Низкий рейтинг эффективности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A3-E340-BBB7-F3A099877CF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/>
          <a:lstStyle>
            <a:lvl1pPr algn="r">
              <a:defRPr sz="1200"/>
            </a:lvl1pPr>
          </a:lstStyle>
          <a:p>
            <a:fld id="{FC70C0B8-6384-4695-8EDD-C581033DF691}" type="datetimeFigureOut">
              <a:rPr lang="ru-RU" smtClean="0"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29" tIns="45565" rIns="91129" bIns="4556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844"/>
            <a:ext cx="5447030" cy="3913863"/>
          </a:xfrm>
          <a:prstGeom prst="rect">
            <a:avLst/>
          </a:prstGeom>
        </p:spPr>
        <p:txBody>
          <a:bodyPr vert="horz" lIns="91129" tIns="45565" rIns="91129" bIns="4556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769"/>
            <a:ext cx="2950475" cy="498157"/>
          </a:xfrm>
          <a:prstGeom prst="rect">
            <a:avLst/>
          </a:prstGeom>
        </p:spPr>
        <p:txBody>
          <a:bodyPr vert="horz" lIns="91129" tIns="45565" rIns="91129" bIns="45565" rtlCol="0" anchor="b"/>
          <a:lstStyle>
            <a:lvl1pPr algn="r">
              <a:defRPr sz="1200"/>
            </a:lvl1pPr>
          </a:lstStyle>
          <a:p>
            <a:fld id="{630F022E-03D9-4E31-8691-ED20D8E3F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864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F022E-03D9-4E31-8691-ED20D8E3F3D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437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7C7B6-A909-423A-B462-4CE2BB9D217D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07A51-915E-40ED-92BB-1C7D3559AB85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9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34CE-2589-44D1-AE1B-F64781AB9522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0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97F00-0BB9-4002-83E2-BD4578AE8737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78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C089-D98D-4048-913A-437FB3885BBA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8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648F-405C-42F8-8F04-7AF0692EC9F9}" type="datetime1">
              <a:rPr lang="ru-RU" smtClean="0"/>
              <a:t>14.03.2024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71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03255-615F-4875-B64A-E27BBB790644}" type="datetime1">
              <a:rPr lang="ru-RU" smtClean="0"/>
              <a:t>14.03.2024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3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01E57-D09E-4C4B-B73A-CFC1A5BD194D}" type="datetime1">
              <a:rPr lang="ru-RU" smtClean="0"/>
              <a:t>14.03.2024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71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FC11-7EED-4BE9-A02A-FFCEDE713C2F}" type="datetime1">
              <a:rPr lang="ru-RU" smtClean="0"/>
              <a:t>14.03.2024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13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C0C11E4-FEAB-4C01-8F09-A17D0B6F9239}" type="datetime1">
              <a:rPr lang="ru-RU" smtClean="0"/>
              <a:t>14.03.2024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1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FF43-CE74-451E-9155-3F4E0918DE90}" type="datetime1">
              <a:rPr lang="ru-RU" smtClean="0"/>
              <a:t>14.03.2024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871A2B-D40E-4C9A-92E7-B73567B32FBF}" type="datetime1">
              <a:rPr lang="ru-RU" smtClean="0"/>
              <a:t>14.03.2024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7C6B0D-085F-4A60-BA53-AC596861E90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9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" y="14122"/>
            <a:ext cx="12058022" cy="67701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6" y="349788"/>
            <a:ext cx="11512296" cy="138988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Администрация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муниципального образования «Поселок Айхал»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Мирнинского района Республики Саха (Якутия)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1752" y="1442205"/>
            <a:ext cx="11512296" cy="527608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ru-RU" sz="2800" dirty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SemiBold Condensed" panose="020B0502040204020203" pitchFamily="34" charset="0"/>
              </a:rPr>
              <a:t>БЮДЖЕТ ДЛЯ ГРАЖДАН</a:t>
            </a:r>
          </a:p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Отчёта </a:t>
            </a:r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БЮДЖЕТА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</a:t>
            </a: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Саха (Якутия)</a:t>
            </a:r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endParaRPr lang="ru-RU" sz="12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решения сессии поселкового Совета депутатов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 »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V-№ </a:t>
            </a:r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pPr algn="ctr"/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  <a:p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412908"/>
              </p:ext>
            </p:extLst>
          </p:nvPr>
        </p:nvGraphicFramePr>
        <p:xfrm>
          <a:off x="243841" y="1655057"/>
          <a:ext cx="11698222" cy="4519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102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8186057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40526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166948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690589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7678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культуры и социокультурного пространства на территории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3 618,2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55339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«Основные направления реализации молодежной политики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физической культуры и спорта в п. Айхал Мирнинского района РС (Я) на 2022-2026 гг.»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социально ориентированных некоммерческих организаций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8342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  <a:tr h="5909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3 373,2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3 373,2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682871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5" y="1282262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407795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749865"/>
              </p:ext>
            </p:extLst>
          </p:nvPr>
        </p:nvGraphicFramePr>
        <p:xfrm>
          <a:off x="504497" y="1655062"/>
          <a:ext cx="11437565" cy="450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3412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7933508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166949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699296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71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44 915,5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42 993,7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39396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2 550,0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4463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качественным жильем на 2019-2025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40 617,9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23 090,2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669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«Капитальный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текущий ремонт 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многоквартирных домов и жилых помещений, принадлежащих МО «Поселок Айхал» на 2022-2027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7823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«Утепление сетей водоотведения в многоквартирных жилых домах на территории МО «Поселок Айхал» на 2022-2026 г.г.»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17 312,2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7 953,5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  <a:tr h="7766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1682871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56319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635035" y="1282262"/>
            <a:ext cx="1307027" cy="372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1847460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CBC4DE-4A91-6CAA-F457-DCA212315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787" y="173736"/>
            <a:ext cx="7546426" cy="578069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бюджета</a:t>
            </a:r>
            <a:endParaRPr lang="ru-RU" sz="29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9020392F-767A-DBBE-C60F-6B01AF17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733937"/>
              </p:ext>
            </p:extLst>
          </p:nvPr>
        </p:nvGraphicFramePr>
        <p:xfrm>
          <a:off x="504498" y="1595687"/>
          <a:ext cx="11437565" cy="4613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286">
                  <a:extLst>
                    <a:ext uri="{9D8B030D-6E8A-4147-A177-3AD203B41FA5}">
                      <a16:colId xmlns="" xmlns:a16="http://schemas.microsoft.com/office/drawing/2014/main" val="797964043"/>
                    </a:ext>
                  </a:extLst>
                </a:gridCol>
                <a:gridCol w="7811588">
                  <a:extLst>
                    <a:ext uri="{9D8B030D-6E8A-4147-A177-3AD203B41FA5}">
                      <a16:colId xmlns="" xmlns:a16="http://schemas.microsoft.com/office/drawing/2014/main" val="13947515"/>
                    </a:ext>
                  </a:extLst>
                </a:gridCol>
                <a:gridCol w="949235">
                  <a:extLst>
                    <a:ext uri="{9D8B030D-6E8A-4147-A177-3AD203B41FA5}">
                      <a16:colId xmlns="" xmlns:a16="http://schemas.microsoft.com/office/drawing/2014/main" val="2441854822"/>
                    </a:ext>
                  </a:extLst>
                </a:gridCol>
                <a:gridCol w="1210491">
                  <a:extLst>
                    <a:ext uri="{9D8B030D-6E8A-4147-A177-3AD203B41FA5}">
                      <a16:colId xmlns="" xmlns:a16="http://schemas.microsoft.com/office/drawing/2014/main" val="223417280"/>
                    </a:ext>
                  </a:extLst>
                </a:gridCol>
                <a:gridCol w="768965">
                  <a:extLst>
                    <a:ext uri="{9D8B030D-6E8A-4147-A177-3AD203B41FA5}">
                      <a16:colId xmlns="" xmlns:a16="http://schemas.microsoft.com/office/drawing/2014/main" val="3318647737"/>
                    </a:ext>
                  </a:extLst>
                </a:gridCol>
              </a:tblGrid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п/п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муниципальной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44509119"/>
                  </a:ext>
                </a:extLst>
              </a:tr>
              <a:tr h="8365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«Предупреждение и ликвидация последствий чрезвычайных ситуаций на территории МО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1 075,7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81961618"/>
                  </a:ext>
                </a:extLst>
              </a:tr>
              <a:tr h="3739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«Благоустройство территорий п. Айхал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41 093,9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38 375,6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56723998"/>
                  </a:ext>
                </a:extLst>
              </a:tr>
              <a:tr h="4571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2018-2024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23 974,0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78663338"/>
                  </a:ext>
                </a:extLst>
              </a:tr>
              <a:tr h="8728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59285280"/>
                  </a:ext>
                </a:extLst>
              </a:tr>
              <a:tr h="61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«Экология и охрана окружающей среды в муниципальном образовании «Поселок Айхал» на 2022-2026 годы»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3999731"/>
                  </a:ext>
                </a:extLst>
              </a:tr>
              <a:tr h="6182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2023-2026 г.г.»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597531A-FE5E-2B00-90F0-CE6EC0879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388B80E-2CEE-1AAC-DAF5-244A5B3C8D4B}"/>
              </a:ext>
            </a:extLst>
          </p:cNvPr>
          <p:cNvSpPr txBox="1">
            <a:spLocks/>
          </p:cNvSpPr>
          <p:nvPr/>
        </p:nvSpPr>
        <p:spPr>
          <a:xfrm>
            <a:off x="10700407" y="1166950"/>
            <a:ext cx="1307027" cy="4287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518673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9335589" cy="1450757"/>
          </a:xfrm>
        </p:spPr>
        <p:txBody>
          <a:bodyPr/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социокультурного пространства на территории МО «Поселок Айхал» на 2022-2026 годы»</a:t>
            </a:r>
            <a:b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«Основные направления реализации молодежной политики на 2022-2026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24315352"/>
              </p:ext>
            </p:extLst>
          </p:nvPr>
        </p:nvGraphicFramePr>
        <p:xfrm>
          <a:off x="269966" y="1846263"/>
          <a:ext cx="3013165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444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3 618,2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3 413,7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94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79888562"/>
              </p:ext>
            </p:extLst>
          </p:nvPr>
        </p:nvGraphicFramePr>
        <p:xfrm>
          <a:off x="269966" y="2969623"/>
          <a:ext cx="3013165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365"/>
                <a:gridCol w="1210492"/>
                <a:gridCol w="618308"/>
              </a:tblGrid>
              <a:tr h="46952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5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1 005,8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13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6" y="3884023"/>
            <a:ext cx="3640183" cy="237744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9886" y="1981691"/>
            <a:ext cx="84647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муниципальной программы «Развитие культуры и социокультурного пространства в п. Айхал на 2022-2026 годы», а также программы «Приоритетные направления по молодежной политике в поселке Айхал на 2022-2026 годы» большинство культурно-массовых мероприятий были посвящены Году педагога и наставника, а также Году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поселка с успехом организуют свою деятельность 10 национальных объединений. Администрация поселка оказывает содействие в организации мероприятий, направленных на сохранение традиций и обычаев. В 2023 году национальные ряды пополнила дагестанская община «Каспий».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Развивается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добровольчество. По итогам 2023 года насчитывается 9 добровольческих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объединений.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при содействии Администрации поселка начал свою деятельность волонтерский штаб «Клуб солдатских жен и матерей», в актив которого входят родственники участников СВО п. Айхал.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Кроме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того, наряду с добровольческими объединениями ведут свою деятельность военно-патриотические клубы - «России верные сыны», а также отделение Российского движения «Боевое братство».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0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915179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и спорта в п. Айхал Мирнинского района РС (Я) на 2022-2026 гг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00738782"/>
              </p:ext>
            </p:extLst>
          </p:nvPr>
        </p:nvGraphicFramePr>
        <p:xfrm>
          <a:off x="322218" y="2289468"/>
          <a:ext cx="3152502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837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1 962,8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1 942,6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892731" y="2220685"/>
            <a:ext cx="7898675" cy="364840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Администрация поселка совместно с руководством КСК АК «АЛРОСА» (ПАО) уделяет массовым видам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Спортивная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поселка разнообразна проведением турниров, соревнований, первенств. Проводятся соревнования на Кубок Главы поселка по игровым видам спорта. Также популярны в поселке и массовые старты - проведена легкоатлетическая эстафета, масс старт «Кросс наций», масс старт «Лыжня России». 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популяризации игровых видов спорта организованны мастер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видам спорта (футбол, хоккей, волейбол, баскетбол) – охват более 100 чел.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Большое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уделяется популяризации национальных видов спорта. Так, в 2023 году было проведено Первенство по борьбе «Хапсагай», соревнование по мас-рестлингу, многоборье «Игры Боотуров». Впервые в поселке прошел фестиваль настольных игр «Хабалык» и «Хамаска».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Программные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включают в себя средства на оплату проезда айхальских спортсменов для участия в соревнованиях за пределами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поселка.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МП «Развитие физической культуры и спорта в п. Айхал на 2022-2026гг» при финансовом обеспечении АК «АЛРОСА» (ПАО), прошел конкурс «Лучший тренер». По результатам протокола комиссии лучшими результативными тренерами Мирнинского района признаны: </a:t>
            </a:r>
          </a:p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-тренер преподаватель Варфоломеев А.В.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тренер Кельзин С.С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6" y="3805645"/>
            <a:ext cx="3622765" cy="20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05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ориентированных некоммерческих организаций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4795979"/>
              </p:ext>
            </p:extLst>
          </p:nvPr>
        </p:nvGraphicFramePr>
        <p:xfrm>
          <a:off x="322218" y="2289468"/>
          <a:ext cx="3126376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7576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1 000,0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3622765" cy="2455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58195" y="2719729"/>
            <a:ext cx="78464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поддержания развития социально-ориентированных некоммерческих организаций в 2023 году в бюджете МО «Поселок Айхал» были предусмотрены денежные средства в размере 1 000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000,00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на субсидирование заявок по реализации проектов СО НКО. На конкурс были представлены 2 заявки: 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«Приют для бездомных животных «Верный друг»», заявка на реализацию проекта «Среда обитания». Предоставлена субсидия в размере 850 000 рублей. 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Религиозная организация Православный Приход храма в честь Рождества Христова п. Айхал, заявка на реализацию проекта «Наш дворик». Предоставлена субсидия в размере 150 000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16403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порядка и профилактики правонарушений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2665182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1 152,1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1 113,9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4" y="1845735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82946"/>
            <a:ext cx="3152503" cy="238614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70811" y="1978679"/>
            <a:ext cx="813380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исполнения муниципальной программы и в целях организации летней занятости несовершеннолетних на территории поселка были открыты лагеря дневного пребывания на базе образовательных организаций: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Юность» - лагерь дневного пребывания с продленным режимом работы (МАОУ «СОШ № 23 им. Г.А. Кадзова»)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Гармония» - лагерь дневного пребывания (МБОУ «СОШ № 5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лагерях дневного пребывания отдохнуло 350 детей в возрасте от 6 до 13 лет.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Лагерь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дневного пребывания «Гармония» осуществлял свою деятельность 3 сезона, 21 ребенок из семей, попавших в трудную жизненную ситуацию, получили бесплатные путевки. Оплата путевок производилась из бюджета МО «Поселок Айхал».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из малообеспеченных семей п. Айхал отдохнули в ДОЛ «Орленок» в 3 смены. Путевки предоставлены Администрацией МО «Мирнинский район». Оплата проезда к месту отдыха и обратно производилась из бюджета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летний период организовано трудоустройство несовершеннолетних в возрасте от 14 до 18 лет. На базе МУДО «Центр дополнительного образования «Надежда» организован лагерь труда и отдыха «Трудовой десант», в котором во время каникул работали 160 подростков.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Также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п. Айхал 2 сезона работал Студенческий отряд. Студенты выполняли работы, связанные с благоустройством поселка. Всего трудоустроено было 8 студентов. Оплата труда производилась из бюджетов МО «Мирнинский район» и МО «Поселок Айхал».</a:t>
            </a:r>
          </a:p>
        </p:txBody>
      </p:sp>
    </p:spTree>
    <p:extLst>
      <p:ext uri="{BB962C8B-B14F-4D97-AF65-F5344CB8AC3E}">
        <p14:creationId xmlns:p14="http://schemas.microsoft.com/office/powerpoint/2010/main" val="161544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335589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населения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0507741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3 373,2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3 373,2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518263"/>
            <a:ext cx="2995748" cy="25951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661" y="1845735"/>
            <a:ext cx="7159648" cy="297010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058192" y="4924385"/>
            <a:ext cx="77332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программы в октябре 2023 года в многоквартирном доме по ул. Алмазная 4А был установлен вертикальный подъемник для троих жителей с ограниченными возможностями, проживающих в этом доме. Финансирование работ произведено в рамках реализации договора целевого финансирования, заключенного между АК «АЛРОСА» (ПАО) и МО «Поселок Айхал».</a:t>
            </a:r>
          </a:p>
        </p:txBody>
      </p:sp>
    </p:spTree>
    <p:extLst>
      <p:ext uri="{BB962C8B-B14F-4D97-AF65-F5344CB8AC3E}">
        <p14:creationId xmlns:p14="http://schemas.microsoft.com/office/powerpoint/2010/main" val="368836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инфраструктуры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7096709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44 915,5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42 993,7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96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61806"/>
            <a:ext cx="2995749" cy="26406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35383" y="1981691"/>
            <a:ext cx="85692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отчетный период 2023 года на территории МО «Поселок Айхал» в рамках реализации муниципальной программы «Комплексное развитие транспортной инфраструктуры муниципального образования «Поселок Айхал» на 2022-2026 годы» выполнены следующие мероприятия: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Асфальтирование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Заасфальтированы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участки автодорог по улицам Советская, Попугаевой, Промышленная. 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Асфальтирование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автодороги по ул. Алмазная - Спортивная. Вследствие большого проседания грунта под коллектором на участке автодороги образовался перепад уровня дорожного полотна. Участок автодороги выровнен и заасфальтирован.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Ямочный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Ямочный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автодорог был произведен на следующих участках автомобильных дорог: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Алмазная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Промышленная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Энтузиастов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Юбилейная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Советская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Корнилова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Кадзова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Разметка</a:t>
            </a:r>
            <a:endParaRPr lang="ru-RU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исполнения муниципального контракта подрядчиком были произведены работы по нанесению дорожной разметки, разделяющей транспортные потоки, обновлена разметка на пешеходных переходах.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Теплый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остановочный павильон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2023 года на остановке «Торговый центр» был установлен второй теплый остановочный павильон. Новая остановка приобретена за счет средств АК «АЛРОСА» (ПАО) и бюджета МО «Поселок Айхал».</a:t>
            </a:r>
          </a:p>
          <a:p>
            <a:pPr algn="just"/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Установка 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проекционных пешеходных переходов</a:t>
            </a:r>
          </a:p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Пешеходные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переходы нового поколения заработали на двух участках айхальских дорог: ул. Энтузиастов и ул. Советская.</a:t>
            </a:r>
          </a:p>
        </p:txBody>
      </p:sp>
    </p:spTree>
    <p:extLst>
      <p:ext uri="{BB962C8B-B14F-4D97-AF65-F5344CB8AC3E}">
        <p14:creationId xmlns:p14="http://schemas.microsoft.com/office/powerpoint/2010/main" val="1857966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8065151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40 617,9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23 090,2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19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622766"/>
            <a:ext cx="2995748" cy="257971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0515" y="2486899"/>
            <a:ext cx="83341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завершился последний этап реализации муниципальной адресной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«Переселение граждан из аварийного жилищного фонда п. Дорожный и ул. Октябрьская Партия муниципального образования «Поселок Айхал» на 2021-2022 гг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программы Муниципальная программа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качественным жильем на 2019-2025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данном этапе был проведен демонтаж домов, вывоз и утилизация строительного мусора. За 2021-2023 годы всего в рамках программы расселено 169 семей, приобретено 23 жилых помещения, отключены от сетей теплоснабжения, водоснабжения и электроэнергии 47 домов. Этапы программы финансировались за счет средств Государственного бюджета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 (Я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АК «АЛРОСА» (ПАО), МО «Мирнинский район» и МО «Поселок Айхал».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республиканской адресной программы «Переселение граждан из аварийного жилищного фонда на 2019-2025 годы» к расселению подлежало 11 многоквартирных домов, признанных аварийными и подлежащими сносу в период после 01.01.2012 до 01.01.2017. В период с 2019 по 2023 годы расселено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из них 116 гражданам выплачена компенсация, приобретено 23 благоустроенных жилых помещения для переселения граждан из аварийного жилья. </a:t>
            </a:r>
          </a:p>
        </p:txBody>
      </p:sp>
    </p:spTree>
    <p:extLst>
      <p:ext uri="{BB962C8B-B14F-4D97-AF65-F5344CB8AC3E}">
        <p14:creationId xmlns:p14="http://schemas.microsoft.com/office/powerpoint/2010/main" val="207818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20AF7F-1FD7-0E9D-16FE-280F4F2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8299" y="162932"/>
            <a:ext cx="9071741" cy="109830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бюджета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«Поселок Айхал» за 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76A4ADBE-A246-AC9B-CF1A-B2805FC4FC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780161"/>
              </p:ext>
            </p:extLst>
          </p:nvPr>
        </p:nvGraphicFramePr>
        <p:xfrm>
          <a:off x="482956" y="2135484"/>
          <a:ext cx="11382426" cy="3228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895">
                  <a:extLst>
                    <a:ext uri="{9D8B030D-6E8A-4147-A177-3AD203B41FA5}">
                      <a16:colId xmlns="" xmlns:a16="http://schemas.microsoft.com/office/drawing/2014/main" val="3606630192"/>
                    </a:ext>
                  </a:extLst>
                </a:gridCol>
                <a:gridCol w="1937658">
                  <a:extLst>
                    <a:ext uri="{9D8B030D-6E8A-4147-A177-3AD203B41FA5}">
                      <a16:colId xmlns="" xmlns:a16="http://schemas.microsoft.com/office/drawing/2014/main" val="2125633698"/>
                    </a:ext>
                  </a:extLst>
                </a:gridCol>
                <a:gridCol w="1698171">
                  <a:extLst>
                    <a:ext uri="{9D8B030D-6E8A-4147-A177-3AD203B41FA5}">
                      <a16:colId xmlns="" xmlns:a16="http://schemas.microsoft.com/office/drawing/2014/main" val="3804258179"/>
                    </a:ext>
                  </a:extLst>
                </a:gridCol>
                <a:gridCol w="1121702">
                  <a:extLst>
                    <a:ext uri="{9D8B030D-6E8A-4147-A177-3AD203B41FA5}">
                      <a16:colId xmlns="" xmlns:a16="http://schemas.microsoft.com/office/drawing/2014/main" val="1362385170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  <a:endParaRPr lang="ru-RU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4735301"/>
                  </a:ext>
                </a:extLst>
              </a:tr>
              <a:tr h="391886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Доходы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221 663,1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247 884,8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112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77853953"/>
                  </a:ext>
                </a:extLst>
              </a:tr>
              <a:tr h="370114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131 372,7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155 247,8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80503471"/>
                  </a:ext>
                </a:extLst>
              </a:tr>
              <a:tr h="35705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26 180,1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28 526,6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57497229"/>
                  </a:ext>
                </a:extLst>
              </a:tr>
              <a:tr h="33092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64 110,3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64 110,3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6854250"/>
                  </a:ext>
                </a:extLst>
              </a:tr>
              <a:tr h="38317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</a:rPr>
                        <a:t>Расходы бюджета, в т.ч.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348 856,8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307 444,4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</a:rPr>
                        <a:t>88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26832194"/>
                  </a:ext>
                </a:extLst>
              </a:tr>
              <a:tr h="38753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190 151,1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158 051,4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96463850"/>
                  </a:ext>
                </a:extLst>
              </a:tr>
              <a:tr h="369281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158 705,7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149 393,0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9481414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FDF5D02-E458-B8B1-479D-13A0D3FA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002" y="146304"/>
            <a:ext cx="936000" cy="910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46C2E299-11E4-B136-E07C-BE26FD48358C}"/>
              </a:ext>
            </a:extLst>
          </p:cNvPr>
          <p:cNvSpPr txBox="1">
            <a:spLocks/>
          </p:cNvSpPr>
          <p:nvPr/>
        </p:nvSpPr>
        <p:spPr>
          <a:xfrm>
            <a:off x="10605230" y="178273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6372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0228185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2 550,0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2 550,0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20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" y="3500845"/>
            <a:ext cx="2995749" cy="24926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70514" y="2719729"/>
            <a:ext cx="8220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2023 году одиннадцать молодых семей получили свидетельства о праве на получение социальной выплаты на приобретение (строительство) жилья на общею сумму 8 100 939,00 руб., из них: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ять молодых семей реализовали социальную выплату на погашение действующих ипотечных кредитов на общую сумму 3 608 600,10 руб.;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молодых семей реализовали социальную выплату на приобретение жилого помещения в п. Айхал, площадью 347,5 кв.м. на общую сумму 4 492 338,90 руб.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Целевые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из бюджета МО «Поселок Айхал», предусмотренные в бюджете МО «Мирнинский район» Республики Саха (Якутия) на софинансирования мероприятия по обеспечению жильем молодых семей, реализованы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138801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«Капитальный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текущий ремонт многоквартирных домов и жилых помещений, принадлежащих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2022-2027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6160766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32,6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21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40183"/>
            <a:ext cx="2995749" cy="22052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6937" y="3184458"/>
            <a:ext cx="7994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реализации мероприятий МП «Капитальный и текущий ремонт многоквартирных домов и жилых помещений, принадлежащих МО «Поселок Айхал» на 2022-2024 годы.» был заключен 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замене радиаторов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отопления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Были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по замене радиаторов отопления в жилом помещении муниципального жилищного фонда по адресу: Республика Саха (Якутия), Мирнинский район, п. Айхал, ул. Алмазная, д. 4А, кв. 8.</a:t>
            </a:r>
          </a:p>
        </p:txBody>
      </p:sp>
    </p:spTree>
    <p:extLst>
      <p:ext uri="{BB962C8B-B14F-4D97-AF65-F5344CB8AC3E}">
        <p14:creationId xmlns:p14="http://schemas.microsoft.com/office/powerpoint/2010/main" val="3608020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«Утепление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в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домах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60468861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17 312,2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7 953,5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46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22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058193" y="2179122"/>
            <a:ext cx="7733212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58195" y="2719729"/>
            <a:ext cx="78464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муниципальной программы «Утепление сетей водоотведения в многоквартирных жилых домах на территории МО «Поселок Айхал» на 2022-2026 г.г.», с целью снижения затрат на оплату коммунальных услуг и исключения аварийных ситуаций в жилых домах были проведены работы по устройству греющего кабеля в многоквартирных домах, находящихся по адресам: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Юбилейная д.1, д.3, ул. Энтузиастов д.4,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д.5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Энтузиастов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Финансирования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мероприятий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производились за счет средств 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«Мирнинский район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МО «Поселок Айхал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средства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 «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АЛРОСА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22766"/>
            <a:ext cx="2995748" cy="244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6149" y="286604"/>
            <a:ext cx="8046720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повышение энергетической эффективности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7186401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989,4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989,4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муниципальной программы «Энергосбережение и повышение энергетической эффективности МО «Поселок Айхал» на 2022-2026 годы», с целью обеспечения учета используемых коммунальных ресурсов в муниципальном жилищном фонде МО «Поселок Айхал», а также снижению затрат на его содержание, были выполнены работы по установке приборов учета расхода воды в 40 муниципальных квартирах (114 шт.)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Так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был заключен договор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затрат по установке общедомовых приборов учета с целью исключения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(проливов воды с первых этажей в канализацию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Выполнена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светодиодных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прожекторов.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87772"/>
            <a:ext cx="2995748" cy="233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11288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«Предупреждение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ликвидация последствий чрезвычайных ситуаций на территории МО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7922459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1 075,7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846,0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79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24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2855685"/>
            <a:ext cx="8238308" cy="243642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муниципальной программы «Предупреждение и ликвидация последствий чрезвычайных ситуаций на территории муниципального образования «Поселок Айхал» 2022-2026 годы» выполнены следующие мероприятия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лесопожарное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безопасности на водных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индивидуальной защиты (пожарных костюмов добровольца, специальных огнестойких накидок, промышленных касок, защитных очков, газодымозащитных респираторов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фильтрующе-сорбирующих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48595"/>
            <a:ext cx="2995748" cy="25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7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п. Айхал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024771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41 093,9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38 375,6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93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1854927"/>
            <a:ext cx="8238308" cy="439782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рамках МП «Благоустройство территорий поселка Айхал» на 2022-2026 годы» проводится работа по комплексному благоустройству территорий поселка в целях улучшения качества жизни населения поселка: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развитие существующего поселкового озеленения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внешнего облика поселка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памятников истории и культуры, других памятных мест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внутриквартальных территории многоквартирных жилых домов и мест общего пользования в том числе развитие системы детских игровых и открытых спортивных площадок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 территории РС (Я) проектов развития общественной инфраструктуры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в чистоте мест общего пользования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освещения территорий посёлка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Неотъемлемой частью современного благоустройства любого общественного пространства является создание доступной среды для маломобильных групп населения. Так, Администрацией МО «Поселок Айхал», подана заявка на участие в конкурсе «Территория АЛРОСА» на переоборудование детской площадки в парке Первооткрывателей для детей с ограниченными возможностями.  В рамках проекта «Переоборудование детской площадки в Парке Первооткрывателей для детей с ограниченными возможностями» заключен муниципальный контракт на выполнение работ по переоборудованию детской площадки в парке Первооткрывателей для детей с ограниченными возможностями установлено оборудование для игровой площадки. Специально оборудованные игровые элементы доступны для любого ребенка (колясочника, ребенка с нарушением интеллектуального развития и т.д.).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поселка Айхал существующее футбольное поле по адресу: Алмазная д.10 находилось в аварийном состоянии, на баскетбольной площадке отсутствовало травмобезопасное покрытие в связи с чем, у жителей отсутствовала возможность качественного занятия на них. Спортивная площадка стала победителем в конкурсе «Территория АЛРОСА». Обустроенная спортивная площадка позволила создать условия для вовлечения всех групп населения к активному и здоровому образу жизни. Максимально удовлетворила потребность жителей поселка в занятиях спортом и активном семейном отдыхе на открытом воздухе. Повысила заинтересованность молодежи поселка в здоровом образе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431177"/>
            <a:ext cx="2995748" cy="269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58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6251" y="286604"/>
            <a:ext cx="8856618" cy="835185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комфортной городской среды на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2018-2027 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542953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23 974,0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23 974,0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666309" y="1854927"/>
            <a:ext cx="8238308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09553"/>
            <a:ext cx="2995748" cy="24384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62697" y="2289468"/>
            <a:ext cx="73761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в рамках реализации муниципальной программы «Формирование комфортной городской среды на 2018-2027 годы» были выполнены следующие работы: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«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сквера им. Г.А. Кадзова». Благоустройство сквера включает в себя устройство огороженной дворовой территории с детскими игровыми площадками и площадками для отдыха. Применяются различные типы покрытий – асфальтирование, деревянный настил, тротуарная плитка, искусственный газон. Площадки будут оборудованы малыми архитектурными формами. Также проектом предусмотрено обновление существующего деревянного трапа на новый.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Парковки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постоянного и временного хранения автотранспорта на территории двора. Проезды имеют монолитно-бетонное покрытие. Тротуары имеют асфальтовое и плиточное покрытие.  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выполнен первый этап реализации проекта, выполнены работы по асфальтированию проездов, площадок и замена уличного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участию МО «Поселок Айхал» в программе «1000 дворов на Дальнем Востоке» в 2023 году выполнены работ по благоустройству дворовых территорий по ул. Кадзова д. 1 и д.3.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выполнены по асфальтированию дворовых проездов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стоянок.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19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«Поддержка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малого и среднего предпринимательства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7071793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579,5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27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526971"/>
            <a:ext cx="2995748" cy="24558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9223" y="2496498"/>
            <a:ext cx="83253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Основными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реализации программы по поддержке и развитию предпринимательства в поселке Айхал Мирнинского района Республики Саха (Якутия) является наращивание предпринимательского ресурса и создание и обеспечение благоприятных условий для развития и повышения конкурентоспособности малого предпринимательства на территории п. Айхал Мирнинского района Республики Саха (Якутия), а также содействие повышению уровня жизни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Ежегодно в соответствии с Постановлением Правительства Республики Саха (Якутия) от 06.11.2008 № 468 «О Перечне  государственного имущества Республики Саха (Якутия), предназначенного для предоставления в аренду субъектам малого и среднего предпринимательства и организациям, образующим инфраструктуру поддержки малого и среднего предпринимательства», утверждается Перечень муниципального имущества МО «Поселок Айхал», передаваемого в аренду субъектам малого и среднего предпринимательства и организациям, организующим инфраструктуру поддержки малого и среднего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охрана окружающей среды в муниципальном образовании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2022-2026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53633207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4 888,3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4 823,3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99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28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8" y="3605349"/>
            <a:ext cx="2995748" cy="21510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75016" y="3101560"/>
            <a:ext cx="806413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МО «Поселок Айхал» прошли мероприятия по санитарной очистке с 23.03.2023 по 30.09.2023 г. в рамках которого проводились работы по ликвидации несанкционированных свалок ТКО, крупногабаритного мусора и металлолома в т.ч. сбор и вывоз разукомплектованного автотранспорта. Для реализации данного мероприятия были выделены средства 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«Мирнинский район»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МО «Поселок Айхал».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000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83" y="286604"/>
            <a:ext cx="9231086" cy="1211270"/>
          </a:xfrm>
        </p:spPr>
        <p:txBody>
          <a:bodyPr>
            <a:normAutofit/>
          </a:bodyPr>
          <a:lstStyle/>
          <a:p>
            <a:pPr algn="ctr"/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«Укрепление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гражданского согласия на территории муниципального образования 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«Поселок Айхал» </a:t>
            </a:r>
            <a:r>
              <a:rPr lang="ru-RU" sz="2200" spc="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Мирнинского района Республики Саха (Якутия) на 2023-2026 г.г</a:t>
            </a:r>
            <a:r>
              <a:rPr lang="ru-RU" sz="2200" spc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22960060"/>
              </p:ext>
            </p:extLst>
          </p:nvPr>
        </p:nvGraphicFramePr>
        <p:xfrm>
          <a:off x="322218" y="2289468"/>
          <a:ext cx="2995748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93074"/>
                <a:gridCol w="6270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План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Исполнено</a:t>
                      </a:r>
                    </a:p>
                    <a:p>
                      <a:pPr algn="ctr"/>
                      <a:r>
                        <a:rPr lang="ru-RU" sz="1600" dirty="0" smtClean="0"/>
                        <a:t>(тыс. руб.)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</a:p>
                    <a:p>
                      <a:pPr algn="ctr"/>
                      <a:r>
                        <a:rPr lang="ru-RU" sz="1600" dirty="0" smtClean="0"/>
                        <a:t>исп.</a:t>
                      </a:r>
                      <a:endParaRPr lang="ru-RU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10,0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100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29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058194" y="1981691"/>
            <a:ext cx="78464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</a:t>
            </a: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780" y="224208"/>
            <a:ext cx="907200" cy="81882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509554" y="1854927"/>
            <a:ext cx="8395063" cy="439782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9" y="3718560"/>
            <a:ext cx="2995748" cy="20116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0513" y="3026062"/>
            <a:ext cx="8334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реализации муниципальной программы «Укрепление гражданского согласия на территории муниципального образования «Поселок Айхал» Мирнинского района Республики Саха (Якутия) на 2023-2026 годы» выполнены следующие мероприятия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 «Памятка по противодействию терроризма и экстремизма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месячник «Экстремизма-нет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просветительские беседы с раздачей печатной продукции</a:t>
            </a:r>
          </a:p>
        </p:txBody>
      </p:sp>
    </p:spTree>
    <p:extLst>
      <p:ext uri="{BB962C8B-B14F-4D97-AF65-F5344CB8AC3E}">
        <p14:creationId xmlns:p14="http://schemas.microsoft.com/office/powerpoint/2010/main" val="386004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B388C43-E53A-50A7-8CE8-3DBAE0E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532" y="1243470"/>
            <a:ext cx="1318772" cy="295620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5C8FCB59-DEC4-3B74-129F-83F4FD5C7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5315966"/>
              </p:ext>
            </p:extLst>
          </p:nvPr>
        </p:nvGraphicFramePr>
        <p:xfrm>
          <a:off x="567558" y="1539090"/>
          <a:ext cx="11298344" cy="5158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9671">
                  <a:extLst>
                    <a:ext uri="{9D8B030D-6E8A-4147-A177-3AD203B41FA5}">
                      <a16:colId xmlns="" xmlns:a16="http://schemas.microsoft.com/office/drawing/2014/main" val="3921340323"/>
                    </a:ext>
                  </a:extLst>
                </a:gridCol>
                <a:gridCol w="1763485">
                  <a:extLst>
                    <a:ext uri="{9D8B030D-6E8A-4147-A177-3AD203B41FA5}">
                      <a16:colId xmlns="" xmlns:a16="http://schemas.microsoft.com/office/drawing/2014/main" val="1052090816"/>
                    </a:ext>
                  </a:extLst>
                </a:gridCol>
                <a:gridCol w="1752600">
                  <a:extLst>
                    <a:ext uri="{9D8B030D-6E8A-4147-A177-3AD203B41FA5}">
                      <a16:colId xmlns="" xmlns:a16="http://schemas.microsoft.com/office/drawing/2014/main" val="1380107802"/>
                    </a:ext>
                  </a:extLst>
                </a:gridCol>
                <a:gridCol w="1132588">
                  <a:extLst>
                    <a:ext uri="{9D8B030D-6E8A-4147-A177-3AD203B41FA5}">
                      <a16:colId xmlns="" xmlns:a16="http://schemas.microsoft.com/office/drawing/2014/main" val="1579882392"/>
                    </a:ext>
                  </a:extLst>
                </a:gridCol>
              </a:tblGrid>
              <a:tr h="4649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4068290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131 372,7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155 247,8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118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1617105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118 437,0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145 899,0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736195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248231702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2 395,8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880457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10 809,0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6 546,1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35607433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1" dirty="0"/>
                        <a:t>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26 180,1</a:t>
                      </a:r>
                      <a:endParaRPr lang="ru-RU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28 526,6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109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50445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арендной платы за земельные участки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11 685,7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11 927,1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44911344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сдачи в аренду имущества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9 548,9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10 349,5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5460000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перечисления части прибыли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771226888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 и компенсации затрат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3 579,5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4 856,2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856236571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реализации имущества и земельных участков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689980440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180800307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513,9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515,4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25122816"/>
                  </a:ext>
                </a:extLst>
              </a:tr>
              <a:tr h="2877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Всего собственных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157 552,8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183 774,5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117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2957422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F7BD13-0F64-E11C-EB85-56E013F33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8002" y="146304"/>
            <a:ext cx="87790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A084091-D9CA-8567-29EE-FA040C8BBC87}"/>
              </a:ext>
            </a:extLst>
          </p:cNvPr>
          <p:cNvSpPr txBox="1">
            <a:spLocks/>
          </p:cNvSpPr>
          <p:nvPr/>
        </p:nvSpPr>
        <p:spPr>
          <a:xfrm>
            <a:off x="1749973" y="404648"/>
            <a:ext cx="8586951" cy="8535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налоговых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неналоговых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8613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7D7863-3703-1901-A421-81500DEE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99697"/>
            <a:ext cx="9017875" cy="100899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эффективности муниципальных программ</a:t>
            </a:r>
            <a:b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F6B90C8E-8C80-181E-D908-91DE76D5D2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727641"/>
              </p:ext>
            </p:extLst>
          </p:nvPr>
        </p:nvGraphicFramePr>
        <p:xfrm>
          <a:off x="2872800" y="2987050"/>
          <a:ext cx="6926318" cy="325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00F144C-B35E-4EC5-101C-0B8457CB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DA42C4-69C1-870E-7182-CA231B74F047}"/>
              </a:ext>
            </a:extLst>
          </p:cNvPr>
          <p:cNvSpPr txBox="1"/>
          <p:nvPr/>
        </p:nvSpPr>
        <p:spPr>
          <a:xfrm>
            <a:off x="809297" y="1282262"/>
            <a:ext cx="1113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проведена оценка эффективности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программ, по итогам которой: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имеют высокий рейтинг эффективности (80% и выше)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имеют низкий рейтинг эффективности (80% и ниже)</a:t>
            </a:r>
          </a:p>
        </p:txBody>
      </p:sp>
    </p:spTree>
    <p:extLst>
      <p:ext uri="{BB962C8B-B14F-4D97-AF65-F5344CB8AC3E}">
        <p14:creationId xmlns:p14="http://schemas.microsoft.com/office/powerpoint/2010/main" val="3665063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задач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45398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непростых условиях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реализованы все основные направления бюджетной и налоговой политики, исполнены в полном объеме расходы бюджета на обеспечение: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 оплаты труда с начислениями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оплату коммунальных услуг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проезда в отпуск работников 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принятых обязательств по социальным выплатам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просроченной кредиторской задолженности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64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04" y="210207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и прозрачность управления муниципальными финансами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450428"/>
            <a:ext cx="11374504" cy="488731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проведены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участием жителей поселка,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поселкового Совета депутатов,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учреждений и предприятий поселка: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отчета об исполнении бюджета муниципального образования «Поселок Айхал» Мирнинского района Республики Саха (Якутия)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обсуждению проекта бюджета муниципального образования «Поселок Айхал» Мирнинского района Республики Саха (Якутия) 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годов.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работа по размещению информации на Едином портале бюджетной системы Российской Федерации в структурированном виде с использованием системы «Электронный бюджет», во исполнение приказа Министерства финансов Российской Федерации от 28 декабря 2016 года №243н «О составе и порядке размещения и предоставления информации на Едином портале бюджетной системы Российской Федерации».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5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D82A30-B3C4-5EA7-8896-5E304526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532" y="441435"/>
            <a:ext cx="8828690" cy="817043"/>
          </a:xfrm>
        </p:spPr>
        <p:txBody>
          <a:bodyPr>
            <a:no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на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BD96313-AACA-EC69-B818-12A1B264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923394"/>
            <a:ext cx="11374504" cy="3436882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доходной части бюджета путем усиления работы по администрированию доходов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муниципального образования «Поселок Айхал» Мирнинского района Республики Саха (Якутия)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принципов приоритизации, оптимизации расходов и повышения эффективности расходования бюджетных средств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национальных, федеральных, региональных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проектах,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программах, конкурсах и грантах для получения дополнительного финансирования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закупок товаров, работ, услуг для обеспечения муниципальных нужд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открытости и прозрачности управления муниципальными финансами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33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06568E-4D26-177B-81E3-252A73329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73736"/>
            <a:ext cx="908383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315CD49-F840-4C20-6F19-3EF71594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4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3C98BA-D4A7-353F-51C4-E5FD8E1A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6635158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36C3F3AF-5169-A949-A270-525F1B2D23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79" y="283780"/>
            <a:ext cx="11239605" cy="638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34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6AD4BD3-1097-6A63-B5CE-9296D3C0D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3680" y="184246"/>
            <a:ext cx="908383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929" y="182880"/>
            <a:ext cx="8892757" cy="85351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/>
              <a:t>г.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364218"/>
              </p:ext>
            </p:extLst>
          </p:nvPr>
        </p:nvGraphicFramePr>
        <p:xfrm>
          <a:off x="427039" y="1621971"/>
          <a:ext cx="11414479" cy="493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7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28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9718">
                  <a:extLst>
                    <a:ext uri="{9D8B030D-6E8A-4147-A177-3AD203B41FA5}">
                      <a16:colId xmlns="" xmlns:a16="http://schemas.microsoft.com/office/drawing/2014/main" val="399200226"/>
                    </a:ext>
                  </a:extLst>
                </a:gridCol>
              </a:tblGrid>
              <a:tr h="86614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6449">
                <a:tc>
                  <a:txBody>
                    <a:bodyPr/>
                    <a:lstStyle/>
                    <a:p>
                      <a:r>
                        <a:rPr lang="ru-RU" sz="1800" b="1" kern="1200" dirty="0">
                          <a:solidFill>
                            <a:schemeClr val="dk1"/>
                          </a:solidFill>
                        </a:rPr>
                        <a:t>Безвозмездные</a:t>
                      </a:r>
                      <a:r>
                        <a:rPr lang="ru-RU" sz="1800" b="1" baseline="0" dirty="0"/>
                        <a:t> перечисления, в т.ч.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64 110,3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64 110,3</a:t>
                      </a:r>
                      <a:endParaRPr lang="ru-RU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100</a:t>
                      </a:r>
                      <a:endParaRPr lang="ru-RU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8657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от других бюджетов бюджетной системы РФ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 i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Государственный бюджет РС (Я)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714889125"/>
                  </a:ext>
                </a:extLst>
              </a:tr>
              <a:tr h="389753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МО «Мирнинский район»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1315652"/>
                  </a:ext>
                </a:extLst>
              </a:tr>
              <a:tr h="404201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безвозмездные поступления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518">
                <a:tc>
                  <a:txBody>
                    <a:bodyPr/>
                    <a:lstStyle/>
                    <a:p>
                      <a:pPr algn="l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 «АЛРОСА» (ПАО)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66 858,3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15486709"/>
                  </a:ext>
                </a:extLst>
              </a:tr>
              <a:tr h="707352">
                <a:tc>
                  <a:txBody>
                    <a:bodyPr/>
                    <a:lstStyle/>
                    <a:p>
                      <a:pPr algn="l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-33 361,3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-33 361,3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82880"/>
            <a:ext cx="883997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84ADD417-6958-81C2-CD10-29046CB0CF77}"/>
              </a:ext>
            </a:extLst>
          </p:cNvPr>
          <p:cNvSpPr txBox="1">
            <a:spLocks/>
          </p:cNvSpPr>
          <p:nvPr/>
        </p:nvSpPr>
        <p:spPr>
          <a:xfrm>
            <a:off x="10522746" y="1246687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9564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D4E1FF-13F1-2694-CEEA-ECF72E7F0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124" y="182880"/>
            <a:ext cx="9028386" cy="1025810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структура доходов бюджета</a:t>
            </a:r>
            <a:b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9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г.</a:t>
            </a: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BB2612D8-F042-8518-2016-34B252300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757640"/>
              </p:ext>
            </p:extLst>
          </p:nvPr>
        </p:nvGraphicFramePr>
        <p:xfrm>
          <a:off x="696913" y="1331913"/>
          <a:ext cx="5726112" cy="2914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34A592-2E6A-AFBD-F61F-F12CA9491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165" y="182880"/>
            <a:ext cx="883997" cy="853514"/>
          </a:xfrm>
          <a:prstGeom prst="rect">
            <a:avLst/>
          </a:prstGeom>
        </p:spPr>
      </p:pic>
      <p:graphicFrame>
        <p:nvGraphicFramePr>
          <p:cNvPr id="6" name="Объект 4">
            <a:extLst>
              <a:ext uri="{FF2B5EF4-FFF2-40B4-BE49-F238E27FC236}">
                <a16:creationId xmlns="" xmlns:a16="http://schemas.microsoft.com/office/drawing/2014/main" id="{4BB3BF7E-34F8-08C1-4776-807EB844F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167259"/>
              </p:ext>
            </p:extLst>
          </p:nvPr>
        </p:nvGraphicFramePr>
        <p:xfrm>
          <a:off x="6422571" y="1332014"/>
          <a:ext cx="5418591" cy="296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="" xmlns:a16="http://schemas.microsoft.com/office/drawing/2014/main" id="{580931FC-101A-FBEB-5380-9C1EAE3EC0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809188"/>
              </p:ext>
            </p:extLst>
          </p:nvPr>
        </p:nvGraphicFramePr>
        <p:xfrm>
          <a:off x="551574" y="4450079"/>
          <a:ext cx="11361753" cy="173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48929">
                  <a:extLst>
                    <a:ext uri="{9D8B030D-6E8A-4147-A177-3AD203B41FA5}">
                      <a16:colId xmlns="" xmlns:a16="http://schemas.microsoft.com/office/drawing/2014/main" val="1568227323"/>
                    </a:ext>
                  </a:extLst>
                </a:gridCol>
                <a:gridCol w="1898468">
                  <a:extLst>
                    <a:ext uri="{9D8B030D-6E8A-4147-A177-3AD203B41FA5}">
                      <a16:colId xmlns="" xmlns:a16="http://schemas.microsoft.com/office/drawing/2014/main" val="4209225242"/>
                    </a:ext>
                  </a:extLst>
                </a:gridCol>
                <a:gridCol w="2090058">
                  <a:extLst>
                    <a:ext uri="{9D8B030D-6E8A-4147-A177-3AD203B41FA5}">
                      <a16:colId xmlns="" xmlns:a16="http://schemas.microsoft.com/office/drawing/2014/main" val="1397172947"/>
                    </a:ext>
                  </a:extLst>
                </a:gridCol>
                <a:gridCol w="1724298">
                  <a:extLst>
                    <a:ext uri="{9D8B030D-6E8A-4147-A177-3AD203B41FA5}">
                      <a16:colId xmlns="" xmlns:a16="http://schemas.microsoft.com/office/drawing/2014/main" val="3287969155"/>
                    </a:ext>
                  </a:extLst>
                </a:gridCol>
              </a:tblGrid>
              <a:tr h="3918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Наименование дохода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2022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Исполнение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2023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г.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bg1"/>
                          </a:solidFill>
                        </a:rPr>
                        <a:t>Отклонение (+;-)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03048124"/>
                  </a:ext>
                </a:extLst>
              </a:tr>
              <a:tr h="313508">
                <a:tc>
                  <a:txBody>
                    <a:bodyPr/>
                    <a:lstStyle/>
                    <a:p>
                      <a:r>
                        <a:rPr lang="ru-RU" sz="1600" dirty="0"/>
                        <a:t>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141 251,2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155 247,8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13 996,6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75594531"/>
                  </a:ext>
                </a:extLst>
              </a:tr>
              <a:tr h="326571">
                <a:tc>
                  <a:txBody>
                    <a:bodyPr/>
                    <a:lstStyle/>
                    <a:p>
                      <a:r>
                        <a:rPr lang="ru-RU" sz="1600" dirty="0"/>
                        <a:t>Неналоговые доходы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24 665,9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28 526,6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3 860,7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84706205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r>
                        <a:rPr lang="ru-RU" sz="1600" dirty="0"/>
                        <a:t>Безвозмездные поступления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354 971,8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64 110,3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-290 861,5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04468883"/>
                  </a:ext>
                </a:extLst>
              </a:tr>
              <a:tr h="291737">
                <a:tc>
                  <a:txBody>
                    <a:bodyPr/>
                    <a:lstStyle/>
                    <a:p>
                      <a:r>
                        <a:rPr lang="ru-RU" sz="1600" b="1" dirty="0"/>
                        <a:t>Всего доходов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520 888,9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247 884,8</a:t>
                      </a:r>
                      <a:endParaRPr lang="ru-RU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-273 004,1</a:t>
                      </a:r>
                      <a:endParaRPr lang="ru-RU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8043143"/>
                  </a:ext>
                </a:extLst>
              </a:tr>
            </a:tbl>
          </a:graphicData>
        </a:graphic>
      </p:graphicFrame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D4774F89-F02A-9CB0-A430-43EB78B9F601}"/>
              </a:ext>
            </a:extLst>
          </p:cNvPr>
          <p:cNvSpPr txBox="1">
            <a:spLocks/>
          </p:cNvSpPr>
          <p:nvPr/>
        </p:nvSpPr>
        <p:spPr>
          <a:xfrm>
            <a:off x="10534135" y="4032069"/>
            <a:ext cx="1307027" cy="461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3420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633" y="137160"/>
            <a:ext cx="8833103" cy="722376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полученные в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877825"/>
              </p:ext>
            </p:extLst>
          </p:nvPr>
        </p:nvGraphicFramePr>
        <p:xfrm>
          <a:off x="411479" y="1443796"/>
          <a:ext cx="11448328" cy="4640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7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7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92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 показателя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Исполнение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Субсидии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4 799,4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4 567,8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426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местным бюджетам на организацию деятельности народных дружин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r>
                        <a:rPr lang="ru-RU" sz="1400" b="1" dirty="0"/>
                        <a:t>Субвенции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5 981,7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9170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городских поселений на осуществление первичного воинского учета на территориях, где отсутствуют военные комиссариаты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5 460,7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 городских поселений на государственную регистрацию актов гражданского состояния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6954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Единая субвенция бюджетам городских поселений из бюджета субъекта Российской Федерации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5395">
                <a:tc>
                  <a:txBody>
                    <a:bodyPr/>
                    <a:lstStyle/>
                    <a:p>
                      <a:r>
                        <a:rPr lang="ru-RU" sz="1400" b="1" dirty="0"/>
                        <a:t>Межбюджетные трансферты</a:t>
                      </a:r>
                      <a:endParaRPr lang="ru-RU" sz="14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19 832,2</a:t>
                      </a:r>
                      <a:endParaRPr lang="ru-RU" sz="1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на реализацию мероприятий планов социального развития центров экономического роста субъектов Российской Федерации, входящих в состав Дальневосточного федерального округа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7 000,0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732946">
                <a:tc>
                  <a:txBody>
                    <a:bodyPr/>
                    <a:lstStyle/>
                    <a:p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трансферты, передаваемые бюджетам городских поселений из бюджетов муниципальных районов на осуществление части полномочий по решению вопросов местного значения в соответствии с заключенными соглашениями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12 832,2</a:t>
                      </a:r>
                      <a:endParaRPr lang="ru-RU" sz="14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521" y="137160"/>
            <a:ext cx="902286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7D50CA37-BCC1-1353-A498-88A48CA7BB10}"/>
              </a:ext>
            </a:extLst>
          </p:cNvPr>
          <p:cNvSpPr txBox="1">
            <a:spLocks/>
          </p:cNvSpPr>
          <p:nvPr/>
        </p:nvSpPr>
        <p:spPr>
          <a:xfrm>
            <a:off x="10541035" y="1069425"/>
            <a:ext cx="1318772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32660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8489" y="164592"/>
            <a:ext cx="8805671" cy="80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Структурный анализ основных показателей исполнения бюджета за </a:t>
            </a:r>
            <a:r>
              <a:rPr lang="ru-RU" sz="32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637155"/>
              </p:ext>
            </p:extLst>
          </p:nvPr>
        </p:nvGraphicFramePr>
        <p:xfrm>
          <a:off x="502799" y="1484448"/>
          <a:ext cx="11228388" cy="4694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66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19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61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36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1769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% исп.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759">
                <a:tc>
                  <a:txBody>
                    <a:bodyPr/>
                    <a:lstStyle/>
                    <a:p>
                      <a:r>
                        <a:rPr lang="ru-RU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348 856,8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307 444,4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88</a:t>
                      </a:r>
                      <a:endParaRPr lang="ru-RU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625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130 228,9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6 916,7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8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1 178,7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47 039,8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950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101 986,2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4 888,3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3 618,2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48 787,2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1 962,8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64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7041" y="140171"/>
            <a:ext cx="890093" cy="8535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104324D-9A3E-1C5F-AB46-55E2FC267563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8262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3353" y="155448"/>
            <a:ext cx="8796527" cy="1069848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показателей исполнения бюджета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г.г.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974718"/>
              </p:ext>
            </p:extLst>
          </p:nvPr>
        </p:nvGraphicFramePr>
        <p:xfrm>
          <a:off x="243840" y="1469170"/>
          <a:ext cx="11635423" cy="4719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11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678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69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78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016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1158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 расходной части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бюджета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Изменение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8967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2022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2023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год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в абсолютной сумме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4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Расходы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439 664,2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-132 219,8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70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99 702,4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121 672,9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21 970,5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5 369,5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1 520,1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89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500,4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27 314,6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44 933,6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17 619,0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хозяйство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223 627,8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89 415,9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-134 211,9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4 823,3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779,1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211,10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5 215,5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3 413,7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-1 801,8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75 509,5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31 169,3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-44 340,2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1 942,6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1 453,0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344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1 207,5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1 244,2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36,7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4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60C7C7A-79CA-D938-C0BE-7C6C403FFB3B}"/>
              </a:ext>
            </a:extLst>
          </p:cNvPr>
          <p:cNvSpPr txBox="1">
            <a:spLocks/>
          </p:cNvSpPr>
          <p:nvPr/>
        </p:nvSpPr>
        <p:spPr>
          <a:xfrm>
            <a:off x="10424160" y="1091256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4565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F45E5F-AAE1-8409-E5DD-43A778E9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2" y="206830"/>
            <a:ext cx="8534400" cy="979714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в разрезе программных и непрограммных расходов за 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2900" dirty="0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0FBE464B-F716-6E84-77B8-1DA773C044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65498"/>
              </p:ext>
            </p:extLst>
          </p:nvPr>
        </p:nvGraphicFramePr>
        <p:xfrm>
          <a:off x="2448910" y="1776548"/>
          <a:ext cx="6852746" cy="246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6B0D-085F-4A60-BA53-AC596861E901}" type="slidenum">
              <a:rPr lang="ru-RU" smtClean="0"/>
              <a:t>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5AB1AA3-251B-6DF6-2851-3886067C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3365" y="155448"/>
            <a:ext cx="896190" cy="853514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="" xmlns:a16="http://schemas.microsoft.com/office/drawing/2014/main" id="{CC7430D5-F2CE-4F34-CAA5-2EBEF25DA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61689"/>
              </p:ext>
            </p:extLst>
          </p:nvPr>
        </p:nvGraphicFramePr>
        <p:xfrm>
          <a:off x="546538" y="4519449"/>
          <a:ext cx="11333016" cy="1747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0925">
                  <a:extLst>
                    <a:ext uri="{9D8B030D-6E8A-4147-A177-3AD203B41FA5}">
                      <a16:colId xmlns="" xmlns:a16="http://schemas.microsoft.com/office/drawing/2014/main" val="962525510"/>
                    </a:ext>
                  </a:extLst>
                </a:gridCol>
                <a:gridCol w="1924594">
                  <a:extLst>
                    <a:ext uri="{9D8B030D-6E8A-4147-A177-3AD203B41FA5}">
                      <a16:colId xmlns="" xmlns:a16="http://schemas.microsoft.com/office/drawing/2014/main" val="4088719263"/>
                    </a:ext>
                  </a:extLst>
                </a:gridCol>
                <a:gridCol w="1436914">
                  <a:extLst>
                    <a:ext uri="{9D8B030D-6E8A-4147-A177-3AD203B41FA5}">
                      <a16:colId xmlns="" xmlns:a16="http://schemas.microsoft.com/office/drawing/2014/main" val="3580865070"/>
                    </a:ext>
                  </a:extLst>
                </a:gridCol>
                <a:gridCol w="3780583">
                  <a:extLst>
                    <a:ext uri="{9D8B030D-6E8A-4147-A177-3AD203B41FA5}">
                      <a16:colId xmlns="" xmlns:a16="http://schemas.microsoft.com/office/drawing/2014/main" val="2505334431"/>
                    </a:ext>
                  </a:extLst>
                </a:gridCol>
              </a:tblGrid>
              <a:tr h="3399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Наименование показателей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Исполнение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</a:rPr>
                        <a:t>% исполнения в общем объеме расходов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8035601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190 151,1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158 051,4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9584095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158 705,7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149 393,0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76347938"/>
                  </a:ext>
                </a:extLst>
              </a:tr>
              <a:tr h="469107">
                <a:tc>
                  <a:txBody>
                    <a:bodyPr/>
                    <a:lstStyle/>
                    <a:p>
                      <a:r>
                        <a:rPr lang="ru-RU" sz="1400" b="1" dirty="0"/>
                        <a:t>Всего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348 856,8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307 444,4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</a:t>
                      </a:r>
                      <a:endParaRPr lang="ru-RU" sz="14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74296193"/>
                  </a:ext>
                </a:extLst>
              </a:tr>
            </a:tbl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71850425-EBEC-729F-BA90-99748466F65D}"/>
              </a:ext>
            </a:extLst>
          </p:cNvPr>
          <p:cNvSpPr txBox="1">
            <a:spLocks/>
          </p:cNvSpPr>
          <p:nvPr/>
        </p:nvSpPr>
        <p:spPr>
          <a:xfrm>
            <a:off x="10329851" y="4129235"/>
            <a:ext cx="1307027" cy="2956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208821291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4150</TotalTime>
  <Words>4817</Words>
  <Application>Microsoft Office PowerPoint</Application>
  <PresentationFormat>Широкоэкранный</PresentationFormat>
  <Paragraphs>830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Bahnschrift SemiBold Condensed</vt:lpstr>
      <vt:lpstr>Calibri</vt:lpstr>
      <vt:lpstr>Calibri Light</vt:lpstr>
      <vt:lpstr>Times New Roman</vt:lpstr>
      <vt:lpstr>Wingdings</vt:lpstr>
      <vt:lpstr>Ретро</vt:lpstr>
      <vt:lpstr>Администрация муниципального образования «Поселок Айхал» Мирнинского района Республики Саха (Якутия)</vt:lpstr>
      <vt:lpstr>Основные параметры бюджета МО «Поселок Айхал» за 2023 год</vt:lpstr>
      <vt:lpstr>(тыс. руб.)</vt:lpstr>
      <vt:lpstr>Безвозмездные поступления за 2023 г.</vt:lpstr>
      <vt:lpstr>Сравнительная структура доходов бюджета за 2022-2023 г. г.</vt:lpstr>
      <vt:lpstr>Межбюджетные трансферты, полученные в 2023 году</vt:lpstr>
      <vt:lpstr>Структурный анализ основных показателей исполнения бюджета за 2023 год</vt:lpstr>
      <vt:lpstr>Динамика основных показателей исполнения бюджета за 2022-2023 г.г.</vt:lpstr>
      <vt:lpstr>Структура бюджета в разрезе программных и непрограммных расходов за 2023 год</vt:lpstr>
      <vt:lpstr>Программные расходы бюджета</vt:lpstr>
      <vt:lpstr>Программные расходы бюджета</vt:lpstr>
      <vt:lpstr>Программные расходы бюджета</vt:lpstr>
      <vt:lpstr>Муниципальная программа «Развитие культуры и социокультурного пространства на территории МО «Поселок Айхал» на 2022-2026 годы» Муниципальная программа «Основные направления реализации молодежной политики на 2022-2026 годы»</vt:lpstr>
      <vt:lpstr>Муниципальная программа «Развитие физической культуры и спорта в п. Айхал Мирнинского района РС (Я) на 2022-2026 гг.»</vt:lpstr>
      <vt:lpstr>Муниципальная программа «Поддержка социально ориентированных некоммерческих организаций муниципального образования «Поселок Айхал» на 2022-2026 годы»</vt:lpstr>
      <vt:lpstr>Муниципальная программа «Обеспечение общественного порядка и профилактики правонарушений на территории муниципального образования «Поселок Айхал» Мирнинского района Республики Саха (Якутия) на 2022-2026 г.г.»</vt:lpstr>
      <vt:lpstr>Муниципальная программа «Социальная поддержка населения муниципального образования «Поселок Айхал» Мирнинского района Республики Саха (Якутия) на 2022-2026 годы»</vt:lpstr>
      <vt:lpstr>Муниципальная программа «Комплексное развитие транспортной инфраструктуры муниципального образования «Поселок Айхал» на 2022-2026 годы»</vt:lpstr>
      <vt:lpstr>Муниципальная программа «Обеспечение качественным жильем на 2019-2025 годы»</vt:lpstr>
      <vt:lpstr>Муниципальная программа «Обеспечение жильем молодых семей на 2022-2026 годы»</vt:lpstr>
      <vt:lpstr>Муниципальная программа «Капитальный и текущий ремонт многоквартирных домов и жилых помещений, принадлежащих МО «Поселок Айхал» на 2022-2027 годы»</vt:lpstr>
      <vt:lpstr>Муниципальная программа «Утепление сетей водоотведения в многоквартирных жилых домах на территории МО «Поселок Айхал» на 2022-2026 годы»</vt:lpstr>
      <vt:lpstr>Муниципальная программа «Энергосбережение и повышение энергетической эффективности МО «Поселок Айхал» на 2022-2026 годы»</vt:lpstr>
      <vt:lpstr>Муниципальная программа «Предупреждение и ликвидация последствий чрезвычайных ситуаций на территории МО «Поселок Айхал» на 2022-2026 годы»</vt:lpstr>
      <vt:lpstr>Муниципальная программа «Благоустройство территорий п. Айхал на 2022-2026 годы»</vt:lpstr>
      <vt:lpstr>Муниципальная программа «Формирование комфортной городской среды на 2018-2027 годы»</vt:lpstr>
      <vt:lpstr>Муниципальная программа «Поддержка и развитие малого и среднего предпринимательства в муниципальном образовании «Поселок Айхал» Мирнинского района Республики Саха (Якутия) на 2022-2026 годы»</vt:lpstr>
      <vt:lpstr>Муниципальная программа «Экология и охрана окружающей среды в муниципальном образовании «Поселок Айхал» на 2022-2026 годы»</vt:lpstr>
      <vt:lpstr>Муниципальная программа «Укрепление гражданского согласия на территории муниципального образования «Поселок Айхал» Мирнинского района Республики Саха (Якутия) на 2023-2026 г.г.»</vt:lpstr>
      <vt:lpstr>Оценка эффективности муниципальных программ за 2023 год</vt:lpstr>
      <vt:lpstr>Исполнение основных задач в 2023 году</vt:lpstr>
      <vt:lpstr>Открытость и прозрачность управления муниципальными финансами</vt:lpstr>
      <vt:lpstr>Основные задачи бюджетной политики на 2024 год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муниципального образования «Поселок Айхал» Мирнинского районаРеспублики Саха (Якутия)</dc:title>
  <dc:creator>Пользователь3</dc:creator>
  <cp:lastModifiedBy>Лукомская ВС</cp:lastModifiedBy>
  <cp:revision>240</cp:revision>
  <cp:lastPrinted>2024-03-15T03:44:15Z</cp:lastPrinted>
  <dcterms:created xsi:type="dcterms:W3CDTF">2023-03-22T06:04:43Z</dcterms:created>
  <dcterms:modified xsi:type="dcterms:W3CDTF">2024-03-15T06:23:37Z</dcterms:modified>
</cp:coreProperties>
</file>